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5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457C8-663A-4994-9D6C-7ACB5D37D674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F0C50-5463-4D04-BE91-D53D0569A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4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2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4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5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3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5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5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7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8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3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3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6B6F7-277A-47F3-A051-538FDE50D13B}" type="datetimeFigureOut">
              <a:rPr lang="en-US" smtClean="0"/>
              <a:t>30-Nov-20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5A1D-0830-44C5-BFD7-8AEA750C9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6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449170"/>
          </a:xfrm>
        </p:spPr>
        <p:txBody>
          <a:bodyPr>
            <a:normAutofit/>
          </a:bodyPr>
          <a:lstStyle/>
          <a:p>
            <a:r>
              <a:rPr lang="sq-AL" sz="4400" dirty="0" smtClean="0">
                <a:solidFill>
                  <a:schemeClr val="tx1"/>
                </a:solidFill>
              </a:rPr>
              <a:t>       Qendra </a:t>
            </a:r>
            <a:r>
              <a:rPr lang="sq-AL" sz="4400" dirty="0">
                <a:solidFill>
                  <a:schemeClr val="tx1"/>
                </a:solidFill>
              </a:rPr>
              <a:t>Burimore “Nënë </a:t>
            </a:r>
            <a:r>
              <a:rPr lang="sq-AL" sz="4400" dirty="0" smtClean="0">
                <a:solidFill>
                  <a:schemeClr val="tx1"/>
                </a:solidFill>
              </a:rPr>
              <a:t>Tereza”</a:t>
            </a:r>
            <a:r>
              <a:rPr lang="sq-AL" sz="4400" dirty="0" smtClean="0"/>
              <a:t/>
            </a:r>
            <a:br>
              <a:rPr lang="sq-AL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sq-AL" sz="4400" dirty="0" smtClean="0"/>
              <a:t>     </a:t>
            </a:r>
            <a:r>
              <a:rPr lang="en-GB" sz="4000" dirty="0" smtClean="0">
                <a:solidFill>
                  <a:schemeClr val="tx1"/>
                </a:solidFill>
              </a:rPr>
              <a:t>L</a:t>
            </a:r>
            <a:r>
              <a:rPr lang="sq-AL" sz="4000" dirty="0">
                <a:solidFill>
                  <a:schemeClr val="tx1"/>
                </a:solidFill>
              </a:rPr>
              <a:t>ënda: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Biologji</a:t>
            </a:r>
            <a:r>
              <a:rPr lang="sq-AL" sz="4400" b="1" dirty="0"/>
              <a:t/>
            </a:r>
            <a:br>
              <a:rPr lang="sq-AL" sz="4400" b="1" dirty="0"/>
            </a:br>
            <a:r>
              <a:rPr lang="sq-AL" sz="4000" dirty="0">
                <a:solidFill>
                  <a:schemeClr val="tx1"/>
                </a:solidFill>
              </a:rPr>
              <a:t>Klasa:</a:t>
            </a:r>
            <a:r>
              <a:rPr lang="en-US" sz="4000" b="1" dirty="0">
                <a:solidFill>
                  <a:schemeClr val="tx1"/>
                </a:solidFill>
              </a:rPr>
              <a:t> VI</a:t>
            </a:r>
            <a:r>
              <a:rPr lang="sq-AL" sz="4400" b="1" dirty="0"/>
              <a:t/>
            </a:r>
            <a:br>
              <a:rPr lang="sq-AL" sz="4400" b="1" dirty="0"/>
            </a:br>
            <a:r>
              <a:rPr lang="sq-AL" sz="4400" dirty="0"/>
              <a:t/>
            </a:r>
            <a:br>
              <a:rPr lang="sq-AL" sz="4400" dirty="0"/>
            </a:br>
            <a:r>
              <a:rPr lang="sq-AL" sz="4400" dirty="0" smtClean="0"/>
              <a:t> </a:t>
            </a:r>
            <a:r>
              <a:rPr lang="sq-AL" sz="3600" dirty="0" smtClean="0">
                <a:solidFill>
                  <a:schemeClr val="tx1"/>
                </a:solidFill>
              </a:rPr>
              <a:t>Njësia </a:t>
            </a:r>
            <a:r>
              <a:rPr lang="sq-AL" sz="3600" dirty="0">
                <a:solidFill>
                  <a:schemeClr val="tx1"/>
                </a:solidFill>
              </a:rPr>
              <a:t>mësimore:</a:t>
            </a:r>
            <a:r>
              <a:rPr lang="sq-AL" sz="3600" b="1" dirty="0">
                <a:solidFill>
                  <a:schemeClr val="tx1"/>
                </a:solidFill>
              </a:rPr>
              <a:t> </a:t>
            </a:r>
            <a:r>
              <a:rPr lang="sq-AL" sz="3600" b="1" dirty="0" smtClean="0"/>
              <a:t>Klasifikimi dhe emërtimi i gjallesave në baza shkencore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182" y="4599295"/>
            <a:ext cx="11559654" cy="2258703"/>
          </a:xfrm>
        </p:spPr>
        <p:txBody>
          <a:bodyPr>
            <a:normAutofit fontScale="77500" lnSpcReduction="20000"/>
          </a:bodyPr>
          <a:lstStyle/>
          <a:p>
            <a:r>
              <a:rPr lang="sq-AL" sz="1900" b="1" dirty="0" smtClean="0"/>
              <a:t>                                                                                                                       </a:t>
            </a:r>
          </a:p>
          <a:p>
            <a:r>
              <a:rPr lang="sq-AL" sz="19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                                        </a:t>
            </a:r>
            <a:r>
              <a:rPr lang="en-GB" sz="2100" b="1" dirty="0" smtClean="0">
                <a:solidFill>
                  <a:schemeClr val="tx1"/>
                </a:solidFill>
              </a:rPr>
              <a:t>M</a:t>
            </a:r>
            <a:r>
              <a:rPr lang="sq-AL" sz="2100" b="1" dirty="0">
                <a:solidFill>
                  <a:schemeClr val="tx1"/>
                </a:solidFill>
              </a:rPr>
              <a:t>ësimdhënësi: Mejreme Qela</a:t>
            </a:r>
          </a:p>
          <a:p>
            <a:endParaRPr lang="sq-AL" dirty="0"/>
          </a:p>
          <a:p>
            <a:endParaRPr lang="sq-AL" dirty="0"/>
          </a:p>
          <a:p>
            <a:endParaRPr lang="sq-AL" dirty="0"/>
          </a:p>
          <a:p>
            <a:endParaRPr lang="sq-AL" dirty="0"/>
          </a:p>
          <a:p>
            <a:pPr algn="ctr"/>
            <a:r>
              <a:rPr lang="sq-AL" dirty="0"/>
              <a:t> </a:t>
            </a:r>
            <a:r>
              <a:rPr lang="sq-AL" sz="2100" dirty="0">
                <a:solidFill>
                  <a:schemeClr val="tx1"/>
                </a:solidFill>
              </a:rPr>
              <a:t>Prizren </a:t>
            </a:r>
            <a:r>
              <a:rPr lang="sq-AL" sz="2100" dirty="0" smtClean="0">
                <a:solidFill>
                  <a:schemeClr val="tx1"/>
                </a:solidFill>
              </a:rPr>
              <a:t>2020/21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7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821" y="1"/>
            <a:ext cx="10263116" cy="832512"/>
          </a:xfrm>
        </p:spPr>
        <p:txBody>
          <a:bodyPr/>
          <a:lstStyle/>
          <a:p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3351" cy="6857999"/>
          </a:xfrm>
        </p:spPr>
      </p:pic>
      <p:sp>
        <p:nvSpPr>
          <p:cNvPr id="5" name="TextBox 4"/>
          <p:cNvSpPr txBox="1"/>
          <p:nvPr/>
        </p:nvSpPr>
        <p:spPr>
          <a:xfrm>
            <a:off x="477671" y="237221"/>
            <a:ext cx="11899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q-AL" sz="4000" b="1" dirty="0" smtClean="0">
                <a:solidFill>
                  <a:schemeClr val="accent2">
                    <a:lumMod val="50000"/>
                  </a:schemeClr>
                </a:solidFill>
              </a:rPr>
              <a:t>Klasifikimi dhe emërtimi i gjallesave në baza shkencore</a:t>
            </a:r>
            <a:endParaRPr lang="en-US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8978" y="2813539"/>
            <a:ext cx="10916530" cy="3853358"/>
          </a:xfrm>
          <a:prstGeom prst="rect">
            <a:avLst/>
          </a:prstGeom>
          <a:solidFill>
            <a:schemeClr val="accent4">
              <a:alpha val="33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400" b="1" dirty="0" smtClean="0">
                <a:solidFill>
                  <a:schemeClr val="tx1"/>
                </a:solidFill>
              </a:rPr>
              <a:t>      Njeriu prej kohërave të lashta ka dalluar veqoritë e bimëve mjekuese për shërimin e sëmundjeve të ndryshme. Me studimin</a:t>
            </a:r>
            <a:r>
              <a:rPr lang="en-US" sz="2400" b="1" dirty="0" smtClean="0">
                <a:solidFill>
                  <a:schemeClr val="tx1"/>
                </a:solidFill>
              </a:rPr>
              <a:t> e</a:t>
            </a:r>
            <a:r>
              <a:rPr lang="sq-AL" sz="2400" b="1" dirty="0" smtClean="0">
                <a:solidFill>
                  <a:schemeClr val="tx1"/>
                </a:solidFill>
              </a:rPr>
              <a:t> botanikës deri në fillim të shekullit XVIII  kryesisht janë marrë mjekët. Klasifikimet e para bazoheshin kryesisht në vlera mjekësore, ekonomike ose në veqori të tjera. Kështu klasifikimet e hershme, gjallesat i ndanin në dy grupe</a:t>
            </a:r>
            <a:r>
              <a:rPr lang="en-US" sz="2400" b="1" dirty="0" smtClean="0">
                <a:solidFill>
                  <a:schemeClr val="tx1"/>
                </a:solidFill>
              </a:rPr>
              <a:t>:</a:t>
            </a:r>
            <a:r>
              <a:rPr lang="sq-AL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a) </a:t>
            </a:r>
            <a:r>
              <a:rPr lang="en-US" sz="2400" b="1" u="sng" dirty="0" smtClean="0">
                <a:solidFill>
                  <a:schemeClr val="tx1"/>
                </a:solidFill>
              </a:rPr>
              <a:t>t</a:t>
            </a:r>
            <a:r>
              <a:rPr lang="sq-AL" sz="2400" b="1" u="sng" dirty="0" smtClean="0">
                <a:solidFill>
                  <a:schemeClr val="tx1"/>
                </a:solidFill>
              </a:rPr>
              <a:t>ë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</a:rPr>
              <a:t>dobishme</a:t>
            </a:r>
            <a:r>
              <a:rPr lang="en-US" sz="2400" b="1" u="sng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dhe</a:t>
            </a:r>
            <a:r>
              <a:rPr lang="sq-AL" sz="2400" b="1" dirty="0" smtClean="0">
                <a:solidFill>
                  <a:schemeClr val="tx1"/>
                </a:solidFill>
              </a:rPr>
              <a:t> b) </a:t>
            </a:r>
            <a:r>
              <a:rPr lang="sq-AL" sz="2400" b="1" u="sng" dirty="0" smtClean="0">
                <a:solidFill>
                  <a:schemeClr val="tx1"/>
                </a:solidFill>
              </a:rPr>
              <a:t>të dëmshme </a:t>
            </a:r>
            <a:r>
              <a:rPr lang="sq-AL" sz="2400" b="1" dirty="0" smtClean="0">
                <a:solidFill>
                  <a:schemeClr val="tx1"/>
                </a:solidFill>
              </a:rPr>
              <a:t>për njeriun. Secili nga ata ka përdorur emra të ndryshëm për bimët mjekuese. Nga kjo është ndier nevoja që të formohet një sistem ku këtyre ti jepnin emrat e përbashkët ndërkombëtar. Pas shumë tentimesh, në fund të shekullit XVIII natyralisti suedez, </a:t>
            </a:r>
            <a:r>
              <a:rPr lang="sq-AL" sz="2400" b="1" u="sng" dirty="0" smtClean="0">
                <a:solidFill>
                  <a:schemeClr val="tx1"/>
                </a:solidFill>
              </a:rPr>
              <a:t>Karl Linne</a:t>
            </a:r>
            <a:r>
              <a:rPr lang="sq-AL" sz="2400" b="1" dirty="0" smtClean="0">
                <a:solidFill>
                  <a:schemeClr val="tx1"/>
                </a:solidFill>
              </a:rPr>
              <a:t>, në atë parregullsi ka sjellë rregull dhe mbikqyrje.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6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5661"/>
            <a:ext cx="12192000" cy="914399"/>
          </a:xfrm>
        </p:spPr>
        <p:txBody>
          <a:bodyPr>
            <a:normAutofit/>
          </a:bodyPr>
          <a:lstStyle/>
          <a:p>
            <a:pPr algn="ctr"/>
            <a:r>
              <a:rPr lang="sq-AL" b="1" dirty="0" smtClean="0"/>
              <a:t>Klasifikimi dhe emërtimi i gjallesave në baza shkencore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3582"/>
            <a:ext cx="12192000" cy="583441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q-AL" sz="2400" dirty="0"/>
              <a:t> </a:t>
            </a:r>
            <a:r>
              <a:rPr lang="sq-AL" sz="2400" dirty="0" smtClean="0"/>
              <a:t>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q-AL" sz="2400" b="1" dirty="0"/>
              <a:t> </a:t>
            </a:r>
            <a:r>
              <a:rPr lang="sq-AL" sz="2400" b="1" dirty="0" smtClean="0"/>
              <a:t>    </a:t>
            </a:r>
            <a:r>
              <a:rPr lang="sq-AL" sz="2400" dirty="0" smtClean="0"/>
              <a:t>Natyralisti </a:t>
            </a:r>
            <a:r>
              <a:rPr lang="sq-AL" sz="2400" b="1" dirty="0"/>
              <a:t>C</a:t>
            </a:r>
            <a:r>
              <a:rPr lang="sq-AL" sz="2400" b="1" dirty="0" smtClean="0"/>
              <a:t>arl Linne</a:t>
            </a:r>
            <a:r>
              <a:rPr lang="sq-AL" sz="2400" dirty="0" smtClean="0"/>
              <a:t>, në vitin </a:t>
            </a:r>
            <a:r>
              <a:rPr lang="sq-AL" sz="2400" b="1" dirty="0" smtClean="0"/>
              <a:t>1735</a:t>
            </a:r>
            <a:r>
              <a:rPr lang="sq-AL" sz="2400" dirty="0" smtClean="0"/>
              <a:t> vuri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q-AL" sz="2400" dirty="0"/>
              <a:t>b</a:t>
            </a:r>
            <a:r>
              <a:rPr lang="sq-AL" sz="2400" dirty="0" smtClean="0"/>
              <a:t>azën e klasifikimit modern të llojeve.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q-AL" sz="2400" dirty="0"/>
              <a:t>S</a:t>
            </a:r>
            <a:r>
              <a:rPr lang="sq-AL" sz="2400" dirty="0" smtClean="0"/>
              <a:t>ecilit lloj bimor dhe shtazor ia ka dhënë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q-AL" sz="2400" dirty="0"/>
              <a:t>e</a:t>
            </a:r>
            <a:r>
              <a:rPr lang="sq-AL" sz="2400" dirty="0" smtClean="0"/>
              <a:t>mrin latin – </a:t>
            </a:r>
            <a:r>
              <a:rPr lang="sq-AL" sz="2400" b="1" dirty="0" smtClean="0"/>
              <a:t>sistemi i dyfishtë (binomial)</a:t>
            </a:r>
            <a:r>
              <a:rPr lang="sq-AL" sz="2400" dirty="0" smtClean="0"/>
              <a:t>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q-AL" sz="2400" dirty="0" smtClean="0"/>
              <a:t> i cili përbëhet nga dy emra</a:t>
            </a:r>
            <a:r>
              <a:rPr lang="en-US" sz="2400" dirty="0" smtClean="0"/>
              <a:t>:</a:t>
            </a:r>
            <a:r>
              <a:rPr lang="sq-AL" sz="2400" dirty="0"/>
              <a:t> </a:t>
            </a:r>
            <a:r>
              <a:rPr lang="sq-AL" sz="2400" dirty="0" smtClean="0"/>
              <a:t>emri </a:t>
            </a:r>
            <a:r>
              <a:rPr lang="sq-AL" sz="2400" b="1" dirty="0" smtClean="0"/>
              <a:t>i gjinisë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q-AL" sz="2400" dirty="0" smtClean="0"/>
              <a:t>është i pari, ndërsa emri</a:t>
            </a:r>
            <a:r>
              <a:rPr lang="sq-AL" sz="2400" dirty="0"/>
              <a:t> </a:t>
            </a:r>
            <a:r>
              <a:rPr lang="sq-AL" sz="2400" dirty="0" smtClean="0"/>
              <a:t>i </a:t>
            </a:r>
            <a:r>
              <a:rPr lang="sq-AL" sz="2400" dirty="0"/>
              <a:t>dytë është </a:t>
            </a:r>
            <a:r>
              <a:rPr lang="sq-AL" sz="2400" b="1" dirty="0"/>
              <a:t>i </a:t>
            </a:r>
            <a:r>
              <a:rPr lang="sq-AL" sz="2400" b="1" dirty="0" smtClean="0"/>
              <a:t>llojit</a:t>
            </a:r>
            <a:r>
              <a:rPr lang="sq-AL" sz="2400" dirty="0" smtClean="0"/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q-AL" sz="2400" dirty="0" smtClean="0"/>
              <a:t>Kështu Linneu krijoi </a:t>
            </a:r>
            <a:r>
              <a:rPr lang="sq-AL" sz="2400" b="1" dirty="0" smtClean="0"/>
              <a:t>emërtimin shkencor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q-AL" sz="2400" b="1" dirty="0" smtClean="0"/>
              <a:t> ndërkombëtar</a:t>
            </a:r>
            <a:r>
              <a:rPr lang="sq-AL" sz="2400" dirty="0" smtClean="0"/>
              <a:t> (nomenklature).</a:t>
            </a:r>
          </a:p>
          <a:p>
            <a:pPr marL="0" indent="0">
              <a:buNone/>
            </a:pPr>
            <a:r>
              <a:rPr lang="sq-AL" sz="2400" dirty="0" smtClean="0"/>
              <a:t>    Kështu p.sh. Manit të bardhë, ia ka dhënë emrin </a:t>
            </a:r>
            <a:r>
              <a:rPr lang="sq-AL" sz="2400" b="1" dirty="0" smtClean="0"/>
              <a:t>Morus alba</a:t>
            </a:r>
            <a:r>
              <a:rPr lang="sq-AL" sz="2400" dirty="0" smtClean="0"/>
              <a:t>, ndërsa manit të zi- </a:t>
            </a:r>
            <a:r>
              <a:rPr lang="sq-AL" sz="2400" b="1" dirty="0" smtClean="0"/>
              <a:t>Morus nigra</a:t>
            </a:r>
            <a:r>
              <a:rPr lang="sq-AL" sz="2400" dirty="0" smtClean="0"/>
              <a:t>. </a:t>
            </a:r>
          </a:p>
          <a:p>
            <a:pPr marL="0" indent="0">
              <a:buNone/>
            </a:pPr>
            <a:r>
              <a:rPr lang="sq-AL" sz="2400" dirty="0" smtClean="0"/>
              <a:t>Këto dy lloje të manit i takojnë gjinisë së manit (</a:t>
            </a:r>
            <a:r>
              <a:rPr lang="sq-AL" sz="2400" b="1" dirty="0" smtClean="0"/>
              <a:t>Morus</a:t>
            </a:r>
            <a:r>
              <a:rPr lang="sq-AL" sz="2400" dirty="0" smtClean="0"/>
              <a:t>). Kjo vlen edhe për shtazët, p.sh. Ujku </a:t>
            </a:r>
          </a:p>
          <a:p>
            <a:pPr marL="0" indent="0">
              <a:buNone/>
            </a:pPr>
            <a:r>
              <a:rPr lang="sq-AL" sz="2400" dirty="0" smtClean="0"/>
              <a:t>(</a:t>
            </a:r>
            <a:r>
              <a:rPr lang="sq-AL" sz="2400" b="1" dirty="0" smtClean="0"/>
              <a:t>canis lupulus</a:t>
            </a:r>
            <a:r>
              <a:rPr lang="sq-AL" sz="2400" dirty="0" smtClean="0"/>
              <a:t>), qeni shtëpiak (</a:t>
            </a:r>
            <a:r>
              <a:rPr lang="sq-AL" sz="2400" b="1" dirty="0" smtClean="0"/>
              <a:t>canis familjaris</a:t>
            </a:r>
            <a:r>
              <a:rPr lang="sq-AL" sz="2400" dirty="0" smtClean="0"/>
              <a:t>)</a:t>
            </a:r>
            <a:r>
              <a:rPr lang="en-US" sz="2400" dirty="0" smtClean="0"/>
              <a:t> </a:t>
            </a:r>
            <a:r>
              <a:rPr lang="sq-AL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takojn</a:t>
            </a:r>
            <a:r>
              <a:rPr lang="sq-AL" sz="2400" dirty="0" smtClean="0"/>
              <a:t>ë gjinisë  të përbashkët të qenit (</a:t>
            </a:r>
            <a:r>
              <a:rPr lang="sq-AL" sz="2400" b="1" dirty="0" smtClean="0"/>
              <a:t>canis</a:t>
            </a:r>
            <a:r>
              <a:rPr lang="sq-AL" sz="2400" dirty="0" smtClean="0"/>
              <a:t>)</a:t>
            </a:r>
            <a:r>
              <a:rPr lang="en-US" sz="2400" b="1" dirty="0" smtClean="0"/>
              <a:t> </a:t>
            </a:r>
            <a:r>
              <a:rPr lang="sq-AL" sz="2400" dirty="0" smtClean="0"/>
              <a:t>.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469" y="1723674"/>
            <a:ext cx="4558353" cy="322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031" y="78472"/>
            <a:ext cx="10515600" cy="818860"/>
          </a:xfrm>
        </p:spPr>
        <p:txBody>
          <a:bodyPr/>
          <a:lstStyle/>
          <a:p>
            <a:pPr algn="ctr"/>
            <a:r>
              <a:rPr lang="sq-AL" b="1" dirty="0" smtClean="0"/>
              <a:t>Klasifikimi biologjik i llojeve</a:t>
            </a:r>
            <a:endParaRPr lang="en-US" b="1" dirty="0"/>
          </a:p>
        </p:txBody>
      </p:sp>
      <p:pic>
        <p:nvPicPr>
          <p:cNvPr id="19" name="Content Placeholder 1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13" y="4578823"/>
            <a:ext cx="1976083" cy="2135878"/>
          </a:xfrm>
        </p:spPr>
      </p:pic>
      <p:sp>
        <p:nvSpPr>
          <p:cNvPr id="4" name="Rectangle 3"/>
          <p:cNvSpPr/>
          <p:nvPr/>
        </p:nvSpPr>
        <p:spPr>
          <a:xfrm>
            <a:off x="3707641" y="992873"/>
            <a:ext cx="4776717" cy="73015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7244" y="2149522"/>
            <a:ext cx="4634552" cy="682388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dirty="0" smtClean="0"/>
              <a:t>GJINIA</a:t>
            </a:r>
          </a:p>
          <a:p>
            <a:pPr algn="ctr"/>
            <a:r>
              <a:rPr lang="sq-AL" dirty="0" smtClean="0"/>
              <a:t>RUBUS (MANAFERRA)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96083" y="2149522"/>
            <a:ext cx="4884761" cy="682388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dirty="0" smtClean="0"/>
              <a:t>GJINIA</a:t>
            </a:r>
          </a:p>
          <a:p>
            <a:pPr algn="ctr"/>
            <a:r>
              <a:rPr lang="sq-AL" dirty="0" smtClean="0"/>
              <a:t>PRUNUS (KUMBULLA)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26911" y="3364173"/>
            <a:ext cx="2004515" cy="100311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dirty="0" smtClean="0"/>
              <a:t>LLOJI</a:t>
            </a:r>
          </a:p>
          <a:p>
            <a:pPr algn="ctr"/>
            <a:r>
              <a:rPr lang="sq-AL" dirty="0" smtClean="0"/>
              <a:t>RUBUS IDEUS</a:t>
            </a:r>
          </a:p>
          <a:p>
            <a:pPr algn="ctr"/>
            <a:r>
              <a:rPr lang="sq-AL" dirty="0" smtClean="0"/>
              <a:t>MJEDRA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75713" y="3364172"/>
            <a:ext cx="1976083" cy="100311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dirty="0" smtClean="0"/>
              <a:t>LLOJI</a:t>
            </a:r>
          </a:p>
          <a:p>
            <a:pPr algn="ctr"/>
            <a:r>
              <a:rPr lang="sq-AL" dirty="0" smtClean="0"/>
              <a:t>RUBUS HIRTUS</a:t>
            </a:r>
          </a:p>
          <a:p>
            <a:pPr algn="ctr"/>
            <a:r>
              <a:rPr lang="sq-AL" dirty="0" smtClean="0"/>
              <a:t>MJEDRA E KALTËR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939285" y="3364172"/>
            <a:ext cx="2097774" cy="1003114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dirty="0" smtClean="0"/>
              <a:t>LLOJI</a:t>
            </a:r>
          </a:p>
          <a:p>
            <a:pPr algn="ctr"/>
            <a:r>
              <a:rPr lang="sq-AL" dirty="0" smtClean="0"/>
              <a:t>PRUNUS AERASUS</a:t>
            </a:r>
          </a:p>
          <a:p>
            <a:pPr algn="ctr"/>
            <a:r>
              <a:rPr lang="sq-AL" dirty="0" smtClean="0"/>
              <a:t>VISHNJA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59772" y="3374408"/>
            <a:ext cx="2224586" cy="99287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q-AL" dirty="0" smtClean="0"/>
              <a:t>LLOJI</a:t>
            </a:r>
          </a:p>
          <a:p>
            <a:pPr algn="ctr"/>
            <a:r>
              <a:rPr lang="sq-AL" dirty="0" smtClean="0"/>
              <a:t>PRUNUS DOMESTICA</a:t>
            </a:r>
          </a:p>
          <a:p>
            <a:pPr algn="ctr"/>
            <a:r>
              <a:rPr lang="sq-AL" dirty="0" smtClean="0"/>
              <a:t>KUMBULLA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89612" y="1030400"/>
            <a:ext cx="4107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2000" dirty="0" smtClean="0">
                <a:solidFill>
                  <a:schemeClr val="bg1"/>
                </a:solidFill>
              </a:rPr>
              <a:t>FAMILJA  </a:t>
            </a:r>
          </a:p>
          <a:p>
            <a:pPr algn="ctr"/>
            <a:r>
              <a:rPr lang="sq-AL" sz="2000" dirty="0" smtClean="0">
                <a:solidFill>
                  <a:schemeClr val="bg1"/>
                </a:solidFill>
              </a:rPr>
              <a:t>ROSACEA (TRËNDAFILORE)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11" y="4578824"/>
            <a:ext cx="2004515" cy="213587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285" y="4578823"/>
            <a:ext cx="2097774" cy="213587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773" y="4578823"/>
            <a:ext cx="2224586" cy="2135877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 flipH="1">
            <a:off x="4599296" y="1738286"/>
            <a:ext cx="1201003" cy="4112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" idx="2"/>
          </p:cNvCxnSpPr>
          <p:nvPr/>
        </p:nvCxnSpPr>
        <p:spPr>
          <a:xfrm>
            <a:off x="6096000" y="1723029"/>
            <a:ext cx="1123666" cy="426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7" idx="0"/>
          </p:cNvCxnSpPr>
          <p:nvPr/>
        </p:nvCxnSpPr>
        <p:spPr>
          <a:xfrm flipH="1">
            <a:off x="1929169" y="2831910"/>
            <a:ext cx="1196168" cy="532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2"/>
          </p:cNvCxnSpPr>
          <p:nvPr/>
        </p:nvCxnSpPr>
        <p:spPr>
          <a:xfrm>
            <a:off x="3234520" y="2831910"/>
            <a:ext cx="1146411" cy="532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478973" y="2831910"/>
            <a:ext cx="1132764" cy="532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9" idx="0"/>
          </p:cNvCxnSpPr>
          <p:nvPr/>
        </p:nvCxnSpPr>
        <p:spPr>
          <a:xfrm>
            <a:off x="8830101" y="2831910"/>
            <a:ext cx="1158071" cy="532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61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18865"/>
          </a:xfrm>
        </p:spPr>
        <p:txBody>
          <a:bodyPr/>
          <a:lstStyle/>
          <a:p>
            <a:pPr algn="ctr"/>
            <a:r>
              <a:rPr lang="sq-AL" b="1" dirty="0"/>
              <a:t>Klasifikimi biologjik i llojeve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97515993"/>
              </p:ext>
            </p:extLst>
          </p:nvPr>
        </p:nvGraphicFramePr>
        <p:xfrm>
          <a:off x="0" y="819150"/>
          <a:ext cx="6019800" cy="35649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05575"/>
                <a:gridCol w="3614225"/>
              </a:tblGrid>
              <a:tr h="7912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q-AL" sz="2000" dirty="0" smtClean="0"/>
                        <a:t>Njësitë e klasifikimit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q-AL" sz="2400" i="0" dirty="0" smtClean="0"/>
                        <a:t>Ujku</a:t>
                      </a:r>
                      <a:endParaRPr lang="en-US" sz="2400" i="0" dirty="0"/>
                    </a:p>
                  </a:txBody>
                  <a:tcPr/>
                </a:tc>
              </a:tr>
              <a:tr h="395785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Mbretëria  (</a:t>
                      </a:r>
                      <a:r>
                        <a:rPr lang="sq-AL" sz="2000" b="1" i="1" dirty="0" smtClean="0"/>
                        <a:t>regnum</a:t>
                      </a:r>
                      <a:r>
                        <a:rPr lang="sq-AL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Shtazë</a:t>
                      </a:r>
                      <a:endParaRPr lang="en-US" sz="2000" dirty="0"/>
                    </a:p>
                  </a:txBody>
                  <a:tcPr/>
                </a:tc>
              </a:tr>
              <a:tr h="354841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Tipi  (</a:t>
                      </a:r>
                      <a:r>
                        <a:rPr lang="sq-AL" sz="2000" b="1" i="1" dirty="0" smtClean="0"/>
                        <a:t>phylum</a:t>
                      </a:r>
                      <a:r>
                        <a:rPr lang="sq-AL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Kurrizor</a:t>
                      </a:r>
                      <a:r>
                        <a:rPr lang="sq-AL" sz="2000" dirty="0" smtClean="0"/>
                        <a:t>ë</a:t>
                      </a:r>
                      <a:r>
                        <a:rPr lang="en-US" sz="2000" dirty="0" smtClean="0"/>
                        <a:t>t</a:t>
                      </a:r>
                      <a:r>
                        <a:rPr lang="sq-AL" sz="2000" dirty="0" smtClean="0"/>
                        <a:t> (Kordata)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Klasa  (</a:t>
                      </a:r>
                      <a:r>
                        <a:rPr lang="sq-AL" sz="2000" b="1" i="1" dirty="0" smtClean="0"/>
                        <a:t>classis</a:t>
                      </a:r>
                      <a:r>
                        <a:rPr lang="sq-AL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i="0" dirty="0" smtClean="0"/>
                        <a:t>Gjitarët</a:t>
                      </a:r>
                      <a:r>
                        <a:rPr lang="sq-AL" sz="2000" i="0" baseline="0" dirty="0" smtClean="0"/>
                        <a:t> (Mamalia)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Rendi  (</a:t>
                      </a:r>
                      <a:r>
                        <a:rPr lang="sq-AL" sz="2000" b="1" i="1" dirty="0" smtClean="0"/>
                        <a:t>ordo</a:t>
                      </a:r>
                      <a:r>
                        <a:rPr lang="sq-AL" sz="2000" b="1" i="0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i="0" dirty="0" smtClean="0"/>
                        <a:t>Mishngrënësit (Karnivora)</a:t>
                      </a:r>
                      <a:endParaRPr lang="en-US" sz="200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Familja  (</a:t>
                      </a:r>
                      <a:r>
                        <a:rPr lang="sq-AL" sz="2000" b="1" i="1" dirty="0" smtClean="0"/>
                        <a:t>familia</a:t>
                      </a:r>
                      <a:r>
                        <a:rPr lang="sq-AL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E qenëve (Canidae)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Gjinia  (</a:t>
                      </a:r>
                      <a:r>
                        <a:rPr lang="sq-AL" sz="2000" b="1" i="1" dirty="0" smtClean="0"/>
                        <a:t>genus</a:t>
                      </a:r>
                      <a:r>
                        <a:rPr lang="sq-AL" sz="2000" b="1" i="0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Qeni (Canis)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Lloji  (</a:t>
                      </a:r>
                      <a:r>
                        <a:rPr lang="sq-AL" sz="2000" b="1" i="1" dirty="0" smtClean="0"/>
                        <a:t>species</a:t>
                      </a:r>
                      <a:r>
                        <a:rPr lang="sq-AL" sz="2000" b="1" i="0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Ujku (Canis lupulus)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9296112"/>
              </p:ext>
            </p:extLst>
          </p:nvPr>
        </p:nvGraphicFramePr>
        <p:xfrm>
          <a:off x="6172200" y="819150"/>
          <a:ext cx="5892422" cy="35922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52822"/>
                <a:gridCol w="3539600"/>
              </a:tblGrid>
              <a:tr h="8185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q-AL" sz="2000" dirty="0" smtClean="0"/>
                        <a:t>Njësitë</a:t>
                      </a:r>
                      <a:r>
                        <a:rPr lang="sq-AL" sz="2000" baseline="0" dirty="0" smtClean="0"/>
                        <a:t> e klasifikimit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q-AL" sz="2400" dirty="0" smtClean="0"/>
                        <a:t>Qeni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Mbretëria  (</a:t>
                      </a:r>
                      <a:r>
                        <a:rPr lang="sq-AL" sz="2000" b="1" i="1" dirty="0" smtClean="0"/>
                        <a:t>regnum</a:t>
                      </a:r>
                      <a:r>
                        <a:rPr lang="sq-AL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0" dirty="0" smtClean="0"/>
                        <a:t>Shtazë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Tipi  (</a:t>
                      </a:r>
                      <a:r>
                        <a:rPr lang="sq-AL" sz="2000" b="1" i="1" dirty="0" smtClean="0"/>
                        <a:t>phylum</a:t>
                      </a:r>
                      <a:r>
                        <a:rPr lang="sq-AL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0" dirty="0" smtClean="0"/>
                        <a:t>Kurrizorët (Kordata)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Klasa  (</a:t>
                      </a:r>
                      <a:r>
                        <a:rPr lang="sq-AL" sz="2000" b="1" i="1" dirty="0" smtClean="0"/>
                        <a:t>classis</a:t>
                      </a:r>
                      <a:r>
                        <a:rPr lang="sq-AL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0" i="0" dirty="0" smtClean="0"/>
                        <a:t>Gjitarët (Mamalia)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Rendi  (</a:t>
                      </a:r>
                      <a:r>
                        <a:rPr lang="sq-AL" sz="2000" b="1" i="1" dirty="0" smtClean="0"/>
                        <a:t>ordo</a:t>
                      </a:r>
                      <a:r>
                        <a:rPr lang="sq-AL" sz="2000" b="1" i="0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0" i="0" dirty="0" smtClean="0"/>
                        <a:t>Mishngrënësit</a:t>
                      </a:r>
                      <a:r>
                        <a:rPr lang="sq-AL" sz="2000" b="0" i="0" baseline="0" dirty="0" smtClean="0"/>
                        <a:t> (Karnivora)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Familja  (</a:t>
                      </a:r>
                      <a:r>
                        <a:rPr lang="sq-AL" sz="2000" b="1" i="1" dirty="0" smtClean="0"/>
                        <a:t>familia</a:t>
                      </a:r>
                      <a:r>
                        <a:rPr lang="sq-AL" sz="2000" b="1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0" dirty="0" smtClean="0"/>
                        <a:t>E qenëve (Canidae)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Gjinia  (</a:t>
                      </a:r>
                      <a:r>
                        <a:rPr lang="sq-AL" sz="2000" b="1" i="1" dirty="0" smtClean="0"/>
                        <a:t>genus</a:t>
                      </a:r>
                      <a:r>
                        <a:rPr lang="sq-AL" sz="2000" b="1" i="0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0" dirty="0" smtClean="0"/>
                        <a:t>Qeni (Canis)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dirty="0" smtClean="0"/>
                        <a:t>Lloji  (</a:t>
                      </a:r>
                      <a:r>
                        <a:rPr lang="sq-AL" sz="2000" b="1" i="1" dirty="0" smtClean="0"/>
                        <a:t>species</a:t>
                      </a:r>
                      <a:r>
                        <a:rPr lang="sq-AL" sz="2000" b="1" i="0" dirty="0" smtClean="0"/>
                        <a:t>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b="0" dirty="0" smtClean="0"/>
                        <a:t>Qeni i shtëpisë (Canis familiaris)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826" y="4653414"/>
            <a:ext cx="3385064" cy="18845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953" y="4653414"/>
            <a:ext cx="3334043" cy="188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15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42534"/>
          </a:xfrm>
        </p:spPr>
        <p:txBody>
          <a:bodyPr/>
          <a:lstStyle/>
          <a:p>
            <a:pPr algn="ctr"/>
            <a:r>
              <a:rPr lang="sq-AL" b="1" dirty="0"/>
              <a:t>Klasifikimi biologjik i llojeve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089569"/>
              </p:ext>
            </p:extLst>
          </p:nvPr>
        </p:nvGraphicFramePr>
        <p:xfrm>
          <a:off x="0" y="1055688"/>
          <a:ext cx="12192000" cy="54459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169920"/>
                <a:gridCol w="2926080"/>
                <a:gridCol w="3048000"/>
              </a:tblGrid>
              <a:tr h="7027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q-AL" sz="2400" dirty="0" smtClean="0"/>
                        <a:t>Njësitë e klasifikimit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q-AL" sz="2400" dirty="0" smtClean="0"/>
                        <a:t>Majmuni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q-AL" sz="2400" dirty="0" smtClean="0"/>
                        <a:t>Bleta e mjaltës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q-AL" sz="2400" dirty="0" smtClean="0"/>
                        <a:t>Ahu</a:t>
                      </a:r>
                      <a:endParaRPr lang="en-US" sz="2400" dirty="0"/>
                    </a:p>
                  </a:txBody>
                  <a:tcPr/>
                </a:tc>
              </a:tr>
              <a:tr h="19694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i="1" dirty="0" smtClean="0"/>
                        <a:t>Mbretëria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Shtazët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Shtazët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Bimët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i="1" dirty="0" smtClean="0"/>
                        <a:t>Tipi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Kurrizorët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Këmbënyjëtorët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Bimët me farë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i="1" dirty="0" smtClean="0"/>
                        <a:t>Klasa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Gjitarët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Insektet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Dythelborët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i="1" dirty="0" smtClean="0"/>
                        <a:t>Rendi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Dykëmbësh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Krahëmembranorët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Ahorët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i="1" dirty="0" smtClean="0"/>
                        <a:t>Familja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E majmunëve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Bletore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Ahore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i="1" dirty="0" smtClean="0"/>
                        <a:t>Gjinia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Gorilla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Bleta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Ahu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q-AL" sz="2000" b="1" i="1" dirty="0" smtClean="0"/>
                        <a:t>Lloji</a:t>
                      </a:r>
                      <a:endParaRPr 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Gorilla gorilla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Bleta</a:t>
                      </a:r>
                      <a:r>
                        <a:rPr lang="sq-AL" sz="2000" baseline="0" dirty="0" smtClean="0"/>
                        <a:t> e mjaltës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q-AL" sz="2000" dirty="0" smtClean="0"/>
                        <a:t>Ahu pyjor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163" y="1786597"/>
            <a:ext cx="2968284" cy="18519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190" y="1847850"/>
            <a:ext cx="2799471" cy="1790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405" y="1786597"/>
            <a:ext cx="2883878" cy="185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6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</TotalTime>
  <Words>506</Words>
  <Application>Microsoft Office PowerPoint</Application>
  <PresentationFormat>Custom</PresentationFormat>
  <Paragraphs>108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   Qendra Burimore “Nënë Tereza”       Lënda: Biologji Klasa: VI   Njësia mësimore: Klasifikimi dhe emërtimi i gjallesave në baza shkencore</vt:lpstr>
      <vt:lpstr>PowerPoint Presentation</vt:lpstr>
      <vt:lpstr>Klasifikimi dhe emërtimi i gjallesave në baza shkencore</vt:lpstr>
      <vt:lpstr>Klasifikimi biologjik i llojeve</vt:lpstr>
      <vt:lpstr>Klasifikimi biologjik i llojeve</vt:lpstr>
      <vt:lpstr>Klasifikimi biologjik i llojeve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Gresa</dc:creator>
  <cp:lastModifiedBy>Mehmet</cp:lastModifiedBy>
  <cp:revision>121</cp:revision>
  <dcterms:created xsi:type="dcterms:W3CDTF">2020-05-19T19:15:50Z</dcterms:created>
  <dcterms:modified xsi:type="dcterms:W3CDTF">2020-11-30T08:26:32Z</dcterms:modified>
</cp:coreProperties>
</file>