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6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8B0CA-4BCC-4901-B9F3-B837094DDD7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7DCDB-CE75-4E5B-A0BD-307FB20C5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9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8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9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394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84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452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05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27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6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1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8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2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4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8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8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1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C92FF-81C7-420F-9513-43904B162CEE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39AC5F-D5FB-4C0A-BFDD-9C4B8E867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4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9" r:id="rId1"/>
    <p:sldLayoutId id="2147485090" r:id="rId2"/>
    <p:sldLayoutId id="2147485091" r:id="rId3"/>
    <p:sldLayoutId id="2147485092" r:id="rId4"/>
    <p:sldLayoutId id="2147485093" r:id="rId5"/>
    <p:sldLayoutId id="2147485094" r:id="rId6"/>
    <p:sldLayoutId id="2147485095" r:id="rId7"/>
    <p:sldLayoutId id="2147485096" r:id="rId8"/>
    <p:sldLayoutId id="2147485097" r:id="rId9"/>
    <p:sldLayoutId id="2147485098" r:id="rId10"/>
    <p:sldLayoutId id="2147485099" r:id="rId11"/>
    <p:sldLayoutId id="2147485100" r:id="rId12"/>
    <p:sldLayoutId id="2147485101" r:id="rId13"/>
    <p:sldLayoutId id="2147485102" r:id="rId14"/>
    <p:sldLayoutId id="2147485103" r:id="rId15"/>
    <p:sldLayoutId id="21474851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988"/>
            <a:ext cx="12192000" cy="4562475"/>
          </a:xfrm>
        </p:spPr>
        <p:txBody>
          <a:bodyPr>
            <a:normAutofit/>
          </a:bodyPr>
          <a:lstStyle/>
          <a:p>
            <a:pPr algn="ctr"/>
            <a:r>
              <a:rPr lang="sq-AL" sz="4400" dirty="0" smtClean="0">
                <a:solidFill>
                  <a:schemeClr val="tx1"/>
                </a:solidFill>
              </a:rPr>
              <a:t>Qendra Burimore “Nënë Tereza”</a:t>
            </a:r>
            <a:br>
              <a:rPr lang="sq-AL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GB" sz="3600" dirty="0" smtClean="0">
                <a:solidFill>
                  <a:schemeClr val="tx1"/>
                </a:solidFill>
              </a:rPr>
              <a:t>L</a:t>
            </a:r>
            <a:r>
              <a:rPr lang="sq-AL" sz="3600" dirty="0" smtClean="0">
                <a:solidFill>
                  <a:schemeClr val="tx1"/>
                </a:solidFill>
              </a:rPr>
              <a:t>ënda: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Biologji</a:t>
            </a:r>
            <a:r>
              <a:rPr lang="sq-AL" sz="4400" b="1" dirty="0" smtClean="0">
                <a:solidFill>
                  <a:schemeClr val="tx1"/>
                </a:solidFill>
              </a:rPr>
              <a:t/>
            </a:r>
            <a:br>
              <a:rPr lang="sq-AL" sz="4400" b="1" dirty="0" smtClean="0">
                <a:solidFill>
                  <a:schemeClr val="tx1"/>
                </a:solidFill>
              </a:rPr>
            </a:br>
            <a:r>
              <a:rPr lang="sq-AL" sz="3600" dirty="0" smtClean="0">
                <a:solidFill>
                  <a:schemeClr val="tx1"/>
                </a:solidFill>
              </a:rPr>
              <a:t>Klasa: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sq-AL" sz="3600" b="1" dirty="0" smtClean="0">
                <a:solidFill>
                  <a:schemeClr val="tx1"/>
                </a:solidFill>
              </a:rPr>
              <a:t>IX</a:t>
            </a:r>
            <a:r>
              <a:rPr lang="sq-AL" sz="4400" b="1" dirty="0" smtClean="0">
                <a:solidFill>
                  <a:schemeClr val="tx1"/>
                </a:solidFill>
              </a:rPr>
              <a:t/>
            </a:r>
            <a:br>
              <a:rPr lang="sq-AL" sz="4400" b="1" dirty="0" smtClean="0">
                <a:solidFill>
                  <a:schemeClr val="tx1"/>
                </a:solidFill>
              </a:rPr>
            </a:br>
            <a:r>
              <a:rPr lang="sq-AL" sz="4400" dirty="0" smtClean="0">
                <a:solidFill>
                  <a:schemeClr val="tx1"/>
                </a:solidFill>
              </a:rPr>
              <a:t/>
            </a:r>
            <a:br>
              <a:rPr lang="sq-AL" sz="4400" dirty="0" smtClean="0">
                <a:solidFill>
                  <a:schemeClr val="tx1"/>
                </a:solidFill>
              </a:rPr>
            </a:br>
            <a:r>
              <a:rPr lang="sq-AL" sz="3600" dirty="0" smtClean="0">
                <a:solidFill>
                  <a:schemeClr val="tx1"/>
                </a:solidFill>
              </a:rPr>
              <a:t>Njësia mësimore: </a:t>
            </a:r>
            <a:r>
              <a:rPr lang="en-US" sz="3600" b="1" dirty="0" err="1" smtClean="0">
                <a:solidFill>
                  <a:schemeClr val="tx1"/>
                </a:solidFill>
              </a:rPr>
              <a:t>Fotosinteza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926842"/>
            <a:ext cx="12191999" cy="1931158"/>
          </a:xfrm>
        </p:spPr>
        <p:txBody>
          <a:bodyPr>
            <a:normAutofit fontScale="55000" lnSpcReduction="20000"/>
          </a:bodyPr>
          <a:lstStyle/>
          <a:p>
            <a:r>
              <a:rPr lang="sq-AL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               </a:t>
            </a:r>
            <a:r>
              <a:rPr lang="en-GB" sz="3100" dirty="0" smtClean="0">
                <a:solidFill>
                  <a:schemeClr val="tx1"/>
                </a:solidFill>
              </a:rPr>
              <a:t>M</a:t>
            </a:r>
            <a:r>
              <a:rPr lang="sq-AL" sz="3100" dirty="0" smtClean="0">
                <a:solidFill>
                  <a:schemeClr val="tx1"/>
                </a:solidFill>
              </a:rPr>
              <a:t>ësimdhënësi: Mejreme Qela</a:t>
            </a:r>
          </a:p>
          <a:p>
            <a:endParaRPr lang="sq-AL" dirty="0" smtClean="0">
              <a:solidFill>
                <a:schemeClr val="tx1"/>
              </a:solidFill>
            </a:endParaRPr>
          </a:p>
          <a:p>
            <a:endParaRPr lang="sq-AL" dirty="0" smtClean="0">
              <a:solidFill>
                <a:schemeClr val="tx1"/>
              </a:solidFill>
            </a:endParaRPr>
          </a:p>
          <a:p>
            <a:endParaRPr lang="sq-AL" dirty="0" smtClean="0">
              <a:solidFill>
                <a:schemeClr val="tx1"/>
              </a:solidFill>
            </a:endParaRPr>
          </a:p>
          <a:p>
            <a:endParaRPr lang="sq-AL" dirty="0" smtClean="0">
              <a:solidFill>
                <a:schemeClr val="tx1"/>
              </a:solidFill>
            </a:endParaRPr>
          </a:p>
          <a:p>
            <a:r>
              <a:rPr lang="sq-AL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Prizren 2020</a:t>
            </a:r>
            <a:r>
              <a:rPr lang="en-US" smtClean="0">
                <a:solidFill>
                  <a:schemeClr val="tx1"/>
                </a:solidFill>
              </a:rPr>
              <a:t>/21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75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</p:spPr>
      </p:pic>
      <p:sp>
        <p:nvSpPr>
          <p:cNvPr id="2" name="TextBox 1"/>
          <p:cNvSpPr txBox="1"/>
          <p:nvPr/>
        </p:nvSpPr>
        <p:spPr>
          <a:xfrm>
            <a:off x="4107977" y="442604"/>
            <a:ext cx="36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4800" b="1" dirty="0" smtClean="0"/>
              <a:t>Fotosinteza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93844" y="3893024"/>
            <a:ext cx="10604311" cy="2657900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Në 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natyrë ka dy tipa krejtësisht të ndryshëm </a:t>
            </a:r>
            <a:r>
              <a:rPr lang="sq-AL" sz="2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qeniesh</a:t>
            </a:r>
            <a:r>
              <a:rPr lang="en-US" sz="2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sq-AL" sz="2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a) </a:t>
            </a:r>
            <a:r>
              <a:rPr lang="sq-AL" sz="2400" b="1" u="sng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en-US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q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ë</a:t>
            </a:r>
            <a:r>
              <a:rPr lang="en-US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 </a:t>
            </a:r>
            <a:r>
              <a:rPr lang="sq-AL" sz="2400" b="1" u="sng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përgadisin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vet ushqimin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 tyre dhe </a:t>
            </a:r>
            <a:r>
              <a:rPr lang="sq-AL" sz="2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b) </a:t>
            </a:r>
            <a:r>
              <a:rPr lang="sq-AL" sz="2400" b="1" u="sng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ato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që jetojnë në kurriz të organizmave </a:t>
            </a:r>
            <a:r>
              <a:rPr lang="sq-AL" sz="2400" b="1" u="sng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tjerë</a:t>
            </a:r>
            <a:r>
              <a:rPr lang="en-US" sz="2400" b="1" u="sng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pavarësisht 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janë të vdekura ose të gjalla. Kategoria e parë janë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bimë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algat 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dhe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disa bakterje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ndërsa kategoria e dytë janë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këpurdhat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shumica e bakterieve 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dhe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të gjitha kafshët 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duke përfshirë edhe protozoarët. </a:t>
            </a:r>
            <a:r>
              <a:rPr lang="sq-AL" sz="2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Organizmat që vetë ushqehen kryejnë fotosintezën</a:t>
            </a:r>
            <a:r>
              <a:rPr lang="sq-AL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5152" y="1585219"/>
            <a:ext cx="7915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6CO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 + 6H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O + </a:t>
            </a:r>
            <a:r>
              <a:rPr lang="en-US" sz="3200" dirty="0" err="1" smtClean="0">
                <a:solidFill>
                  <a:srgbClr val="C00000"/>
                </a:solidFill>
              </a:rPr>
              <a:t>energjia</a:t>
            </a:r>
            <a:r>
              <a:rPr lang="en-US" sz="3200" dirty="0" smtClean="0">
                <a:solidFill>
                  <a:srgbClr val="C00000"/>
                </a:solidFill>
              </a:rPr>
              <a:t>         C</a:t>
            </a:r>
            <a:r>
              <a:rPr lang="en-US" dirty="0" smtClean="0">
                <a:solidFill>
                  <a:srgbClr val="C00000"/>
                </a:solidFill>
              </a:rPr>
              <a:t>6</a:t>
            </a:r>
            <a:r>
              <a:rPr lang="en-US" sz="3200" dirty="0" smtClean="0">
                <a:solidFill>
                  <a:srgbClr val="C00000"/>
                </a:solidFill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12</a:t>
            </a:r>
            <a:r>
              <a:rPr lang="en-US" sz="3200" dirty="0" smtClean="0">
                <a:solidFill>
                  <a:srgbClr val="C00000"/>
                </a:solidFill>
              </a:rPr>
              <a:t>O</a:t>
            </a:r>
            <a:r>
              <a:rPr lang="en-US" dirty="0" smtClean="0">
                <a:solidFill>
                  <a:srgbClr val="C00000"/>
                </a:solidFill>
              </a:rPr>
              <a:t>6</a:t>
            </a:r>
            <a:r>
              <a:rPr lang="en-US" sz="3200" dirty="0" smtClean="0">
                <a:solidFill>
                  <a:srgbClr val="C00000"/>
                </a:solidFill>
              </a:rPr>
              <a:t> + 6O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332560" y="1779180"/>
            <a:ext cx="545911" cy="19685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70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94" y="480505"/>
            <a:ext cx="9708254" cy="764274"/>
          </a:xfrm>
        </p:spPr>
        <p:txBody>
          <a:bodyPr/>
          <a:lstStyle/>
          <a:p>
            <a:pPr algn="ctr"/>
            <a:r>
              <a:rPr lang="sq-AL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Fotosinteza</a:t>
            </a:r>
            <a:endParaRPr lang="en-US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972" y="1050878"/>
            <a:ext cx="10863621" cy="5807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</a:p>
          <a:p>
            <a:pPr marL="0" indent="0">
              <a:buNone/>
            </a:pP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lang="sq-AL" sz="2400" b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Fotosinteza kryhet vetëm te bimët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në pjesët e gjelbërta të sajë sepse përmbajnë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klorofil. Klorofili është pigment </a:t>
            </a:r>
            <a:r>
              <a:rPr lang="sq-A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gjelbër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cili iu </a:t>
            </a:r>
            <a:r>
              <a:rPr lang="sq-AL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jep ngjyrën bimëve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dhe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algave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Ai është i vendosur në paketime të vogla që quhen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kloroplaste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Prezenca kloroplasteve te bimët është një ndër dallimet në mesë të 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qelizave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bim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ore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dhe 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atyre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shtaz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ore.</a:t>
            </a:r>
            <a:endParaRPr 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2" y="3817381"/>
            <a:ext cx="3179929" cy="27375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365" y="3493826"/>
            <a:ext cx="3052833" cy="27977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596" y="3289110"/>
            <a:ext cx="3370997" cy="300250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2337178" y="5431809"/>
            <a:ext cx="2483893" cy="272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996823" y="5090616"/>
            <a:ext cx="1942461" cy="95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416955" y="6291618"/>
            <a:ext cx="1897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kloroplasti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488909" y="3162975"/>
            <a:ext cx="1310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klorofili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6" idx="2"/>
          </p:cNvCxnSpPr>
          <p:nvPr/>
        </p:nvCxnSpPr>
        <p:spPr>
          <a:xfrm>
            <a:off x="9144002" y="3624640"/>
            <a:ext cx="655093" cy="6744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0"/>
          </p:cNvCxnSpPr>
          <p:nvPr/>
        </p:nvCxnSpPr>
        <p:spPr>
          <a:xfrm flipH="1" flipV="1">
            <a:off x="10304060" y="5568288"/>
            <a:ext cx="61416" cy="7233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589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824" y="136477"/>
            <a:ext cx="10515600" cy="764275"/>
          </a:xfrm>
        </p:spPr>
        <p:txBody>
          <a:bodyPr/>
          <a:lstStyle/>
          <a:p>
            <a:pPr algn="ctr"/>
            <a:r>
              <a:rPr lang="sq-AL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Fotosinteza</a:t>
            </a: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0" y="900752"/>
            <a:ext cx="12069170" cy="5957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  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ë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nda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 klorofilit është ajo që ka aftësinë të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thithë energjinë prej dritës së diellit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Me ndihmën e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energjisë së dritës 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bimët krijojnë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glukozën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(sheqer i rrushit) nga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dioksidi i karbonit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lang="en-US" sz="2400" b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dhe</a:t>
            </a:r>
            <a:r>
              <a:rPr lang="en-US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b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uji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Dioksidi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karbonit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gjendet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n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ë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aj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ë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ndërsa uji thithet nga toka me ndihmën e rrënjëve. Dioksidi i karbonit dhe uji së bashku përmbajnë më shumë atome të oksigjenit se sa kanë nevoj bimët të prodhojnë sheqer. Prandaj, tepricën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 </a:t>
            </a:r>
            <a:r>
              <a:rPr lang="en-US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oksigjenit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bimët e lirojnë jashtë në formë të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oksigjenit të lirë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582" y="3280966"/>
            <a:ext cx="7219666" cy="35770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9063" y="3307385"/>
            <a:ext cx="1908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000" b="1" dirty="0"/>
              <a:t>e</a:t>
            </a:r>
            <a:r>
              <a:rPr lang="sq-AL" sz="2000" b="1" dirty="0" smtClean="0"/>
              <a:t>nergjia e dritës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72836" y="5829278"/>
            <a:ext cx="706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000" b="1" dirty="0" smtClean="0"/>
              <a:t>uji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145078" y="3742686"/>
            <a:ext cx="14612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000" b="1" dirty="0" smtClean="0"/>
              <a:t>oksigjeni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172965" y="5235570"/>
            <a:ext cx="1692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000" b="1" dirty="0" smtClean="0"/>
              <a:t>glukoza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60309" y="4846723"/>
            <a:ext cx="176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000" b="1" dirty="0" smtClean="0"/>
              <a:t>Dioksidi i karbonit</a:t>
            </a:r>
            <a:endParaRPr lang="en-US" sz="20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628398" y="3733914"/>
            <a:ext cx="1535965" cy="4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806671" y="5200666"/>
            <a:ext cx="135769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883391" y="6008440"/>
            <a:ext cx="2374710" cy="2209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1"/>
          </p:cNvCxnSpPr>
          <p:nvPr/>
        </p:nvCxnSpPr>
        <p:spPr>
          <a:xfrm flipH="1">
            <a:off x="8583994" y="3942741"/>
            <a:ext cx="15610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8884693" y="5452574"/>
            <a:ext cx="12881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411939" y="5255129"/>
            <a:ext cx="614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2400" b="1" dirty="0"/>
              <a:t>+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1174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64" y="303794"/>
            <a:ext cx="10515600" cy="697887"/>
          </a:xfrm>
        </p:spPr>
        <p:txBody>
          <a:bodyPr/>
          <a:lstStyle/>
          <a:p>
            <a:pPr algn="ctr"/>
            <a:r>
              <a:rPr lang="sq-AL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Rëndësia e fotosintezës</a:t>
            </a:r>
            <a:endParaRPr lang="en-US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4716" y="1097215"/>
            <a:ext cx="9070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lang="en-US" sz="2400" b="1" u="sng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Fotosinteza</a:t>
            </a:r>
            <a:r>
              <a:rPr lang="en-US" sz="2400" b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q-AL" sz="2400" b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ë</a:t>
            </a:r>
            <a:r>
              <a:rPr lang="en-US" sz="2400" b="1" u="sng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sht</a:t>
            </a:r>
            <a:r>
              <a:rPr lang="sq-AL" sz="2400" b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ë bazë e jetës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për faktin që të gjitha kafshët dhe njerëzit, për të ushqyer veten e tyre, varen në mënyrë të drejtëpërdrejt pre</a:t>
            </a:r>
            <a:r>
              <a:rPr lang="en-US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j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sajë.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Falë fotosintezës, në atmosferë </a:t>
            </a:r>
            <a:r>
              <a:rPr lang="sq-AL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zëvendësohet oksigjeni atmosferik</a:t>
            </a:r>
            <a:r>
              <a:rPr lang="sq-A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që u nevoitet të gjithë qenjeve të gjalla për frymëmarrje.</a:t>
            </a:r>
            <a:endParaRPr 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8" y="3302758"/>
            <a:ext cx="5366983" cy="32754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378" y="3302758"/>
            <a:ext cx="4831309" cy="327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1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1147</TotalTime>
  <Words>338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3</vt:lpstr>
      <vt:lpstr>Facet</vt:lpstr>
      <vt:lpstr>Qendra Burimore “Nënë Tereza”  Lënda: Biologji Klasa: IX  Njësia mësimore: Fotosinteza</vt:lpstr>
      <vt:lpstr>PowerPoint Presentation</vt:lpstr>
      <vt:lpstr>Fotosinteza</vt:lpstr>
      <vt:lpstr>Fotosinteza</vt:lpstr>
      <vt:lpstr>Rëndësia e fotosintezës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Qendra Burimore “Nënë Tereza”  Lënda: Biologji Klasa: VIII  Njësia mësimore:Shartimi te b</dc:title>
  <dc:creator>Gresa</dc:creator>
  <cp:lastModifiedBy>Gresa</cp:lastModifiedBy>
  <cp:revision>123</cp:revision>
  <dcterms:created xsi:type="dcterms:W3CDTF">2020-05-13T22:28:45Z</dcterms:created>
  <dcterms:modified xsi:type="dcterms:W3CDTF">2020-10-19T12:10:10Z</dcterms:modified>
</cp:coreProperties>
</file>