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08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8" d="100"/>
          <a:sy n="38" d="100"/>
        </p:scale>
        <p:origin x="6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E8B0CA-4BCC-4901-B9F3-B837094DDD70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87DCDB-CE75-4E5B-A0BD-307FB20C5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291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C92FF-81C7-420F-9513-43904B162CEE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9AC5F-D5FB-4C0A-BFDD-9C4B8E867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585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C92FF-81C7-420F-9513-43904B162CEE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9AC5F-D5FB-4C0A-BFDD-9C4B8E867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591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C92FF-81C7-420F-9513-43904B162CEE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9AC5F-D5FB-4C0A-BFDD-9C4B8E867EF0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963941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C92FF-81C7-420F-9513-43904B162CEE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9AC5F-D5FB-4C0A-BFDD-9C4B8E867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5848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C92FF-81C7-420F-9513-43904B162CEE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9AC5F-D5FB-4C0A-BFDD-9C4B8E867EF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904526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C92FF-81C7-420F-9513-43904B162CEE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9AC5F-D5FB-4C0A-BFDD-9C4B8E867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0052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C92FF-81C7-420F-9513-43904B162CEE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9AC5F-D5FB-4C0A-BFDD-9C4B8E867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6274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C92FF-81C7-420F-9513-43904B162CEE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9AC5F-D5FB-4C0A-BFDD-9C4B8E867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563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C92FF-81C7-420F-9513-43904B162CEE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9AC5F-D5FB-4C0A-BFDD-9C4B8E867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114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C92FF-81C7-420F-9513-43904B162CEE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9AC5F-D5FB-4C0A-BFDD-9C4B8E867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788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C92FF-81C7-420F-9513-43904B162CEE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9AC5F-D5FB-4C0A-BFDD-9C4B8E867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028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C92FF-81C7-420F-9513-43904B162CEE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9AC5F-D5FB-4C0A-BFDD-9C4B8E867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27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C92FF-81C7-420F-9513-43904B162CEE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9AC5F-D5FB-4C0A-BFDD-9C4B8E867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48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C92FF-81C7-420F-9513-43904B162CEE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9AC5F-D5FB-4C0A-BFDD-9C4B8E867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487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C92FF-81C7-420F-9513-43904B162CEE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9AC5F-D5FB-4C0A-BFDD-9C4B8E867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384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C92FF-81C7-420F-9513-43904B162CEE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9AC5F-D5FB-4C0A-BFDD-9C4B8E867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116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C92FF-81C7-420F-9513-43904B162CEE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939AC5F-D5FB-4C0A-BFDD-9C4B8E867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747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89" r:id="rId1"/>
    <p:sldLayoutId id="2147485090" r:id="rId2"/>
    <p:sldLayoutId id="2147485091" r:id="rId3"/>
    <p:sldLayoutId id="2147485092" r:id="rId4"/>
    <p:sldLayoutId id="2147485093" r:id="rId5"/>
    <p:sldLayoutId id="2147485094" r:id="rId6"/>
    <p:sldLayoutId id="2147485095" r:id="rId7"/>
    <p:sldLayoutId id="2147485096" r:id="rId8"/>
    <p:sldLayoutId id="2147485097" r:id="rId9"/>
    <p:sldLayoutId id="2147485098" r:id="rId10"/>
    <p:sldLayoutId id="2147485099" r:id="rId11"/>
    <p:sldLayoutId id="2147485100" r:id="rId12"/>
    <p:sldLayoutId id="2147485101" r:id="rId13"/>
    <p:sldLayoutId id="2147485102" r:id="rId14"/>
    <p:sldLayoutId id="2147485103" r:id="rId15"/>
    <p:sldLayoutId id="214748510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988"/>
            <a:ext cx="12192000" cy="4562475"/>
          </a:xfrm>
        </p:spPr>
        <p:txBody>
          <a:bodyPr>
            <a:normAutofit/>
          </a:bodyPr>
          <a:lstStyle/>
          <a:p>
            <a:pPr algn="ctr"/>
            <a:r>
              <a:rPr lang="sq-AL" sz="4400" dirty="0" smtClean="0">
                <a:solidFill>
                  <a:schemeClr val="tx1"/>
                </a:solidFill>
              </a:rPr>
              <a:t>Qendra Burimore “Nënë Tereza”</a:t>
            </a:r>
            <a:br>
              <a:rPr lang="sq-AL" sz="4400" dirty="0" smtClean="0">
                <a:solidFill>
                  <a:schemeClr val="tx1"/>
                </a:solidFill>
              </a:rPr>
            </a:br>
            <a:r>
              <a:rPr lang="en-US" sz="4400" dirty="0" smtClean="0">
                <a:solidFill>
                  <a:schemeClr val="tx1"/>
                </a:solidFill>
              </a:rPr>
              <a:t/>
            </a:r>
            <a:br>
              <a:rPr lang="en-US" sz="4400" dirty="0" smtClean="0">
                <a:solidFill>
                  <a:schemeClr val="tx1"/>
                </a:solidFill>
              </a:rPr>
            </a:br>
            <a:r>
              <a:rPr lang="en-GB" sz="3600" dirty="0" smtClean="0">
                <a:solidFill>
                  <a:schemeClr val="tx1"/>
                </a:solidFill>
              </a:rPr>
              <a:t>L</a:t>
            </a:r>
            <a:r>
              <a:rPr lang="sq-AL" sz="3600" dirty="0" smtClean="0">
                <a:solidFill>
                  <a:schemeClr val="tx1"/>
                </a:solidFill>
              </a:rPr>
              <a:t>ënda: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Biologji</a:t>
            </a:r>
            <a:r>
              <a:rPr lang="sq-AL" sz="4400" b="1" dirty="0" smtClean="0">
                <a:solidFill>
                  <a:schemeClr val="tx1"/>
                </a:solidFill>
              </a:rPr>
              <a:t/>
            </a:r>
            <a:br>
              <a:rPr lang="sq-AL" sz="4400" b="1" dirty="0" smtClean="0">
                <a:solidFill>
                  <a:schemeClr val="tx1"/>
                </a:solidFill>
              </a:rPr>
            </a:br>
            <a:r>
              <a:rPr lang="sq-AL" sz="3600" dirty="0" smtClean="0">
                <a:solidFill>
                  <a:schemeClr val="tx1"/>
                </a:solidFill>
              </a:rPr>
              <a:t>Klasa: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sq-AL" sz="3600" b="1" dirty="0" smtClean="0">
                <a:solidFill>
                  <a:schemeClr val="tx1"/>
                </a:solidFill>
              </a:rPr>
              <a:t>IX</a:t>
            </a:r>
            <a:r>
              <a:rPr lang="sq-AL" sz="4400" b="1" dirty="0" smtClean="0">
                <a:solidFill>
                  <a:schemeClr val="tx1"/>
                </a:solidFill>
              </a:rPr>
              <a:t/>
            </a:r>
            <a:br>
              <a:rPr lang="sq-AL" sz="4400" b="1" dirty="0" smtClean="0">
                <a:solidFill>
                  <a:schemeClr val="tx1"/>
                </a:solidFill>
              </a:rPr>
            </a:br>
            <a:r>
              <a:rPr lang="sq-AL" sz="4400" dirty="0" smtClean="0">
                <a:solidFill>
                  <a:schemeClr val="tx1"/>
                </a:solidFill>
              </a:rPr>
              <a:t/>
            </a:r>
            <a:br>
              <a:rPr lang="sq-AL" sz="4400" dirty="0" smtClean="0">
                <a:solidFill>
                  <a:schemeClr val="tx1"/>
                </a:solidFill>
              </a:rPr>
            </a:br>
            <a:r>
              <a:rPr lang="sq-AL" sz="3600" dirty="0" smtClean="0">
                <a:solidFill>
                  <a:schemeClr val="tx1"/>
                </a:solidFill>
              </a:rPr>
              <a:t>Njësia mësimore: </a:t>
            </a:r>
            <a:r>
              <a:rPr lang="en-US" sz="3600" b="1" dirty="0" err="1" smtClean="0">
                <a:solidFill>
                  <a:schemeClr val="tx1"/>
                </a:solidFill>
              </a:rPr>
              <a:t>Fotosinteza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4926842"/>
            <a:ext cx="12191999" cy="1931158"/>
          </a:xfrm>
        </p:spPr>
        <p:txBody>
          <a:bodyPr>
            <a:normAutofit fontScale="55000" lnSpcReduction="20000"/>
          </a:bodyPr>
          <a:lstStyle/>
          <a:p>
            <a:r>
              <a:rPr lang="sq-AL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                                                                         </a:t>
            </a:r>
            <a:r>
              <a:rPr lang="en-GB" sz="3100" dirty="0" smtClean="0">
                <a:solidFill>
                  <a:schemeClr val="tx1"/>
                </a:solidFill>
              </a:rPr>
              <a:t>M</a:t>
            </a:r>
            <a:r>
              <a:rPr lang="sq-AL" sz="3100" dirty="0" smtClean="0">
                <a:solidFill>
                  <a:schemeClr val="tx1"/>
                </a:solidFill>
              </a:rPr>
              <a:t>ësimdhënësi: Mejreme Qela</a:t>
            </a:r>
          </a:p>
          <a:p>
            <a:endParaRPr lang="sq-AL" dirty="0" smtClean="0">
              <a:solidFill>
                <a:schemeClr val="tx1"/>
              </a:solidFill>
            </a:endParaRPr>
          </a:p>
          <a:p>
            <a:endParaRPr lang="sq-AL" dirty="0" smtClean="0">
              <a:solidFill>
                <a:schemeClr val="tx1"/>
              </a:solidFill>
            </a:endParaRPr>
          </a:p>
          <a:p>
            <a:endParaRPr lang="sq-AL" dirty="0" smtClean="0">
              <a:solidFill>
                <a:schemeClr val="tx1"/>
              </a:solidFill>
            </a:endParaRPr>
          </a:p>
          <a:p>
            <a:endParaRPr lang="sq-AL" dirty="0" smtClean="0">
              <a:solidFill>
                <a:schemeClr val="tx1"/>
              </a:solidFill>
            </a:endParaRPr>
          </a:p>
          <a:p>
            <a:r>
              <a:rPr lang="sq-AL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             Prizren 2020</a:t>
            </a:r>
            <a:r>
              <a:rPr lang="en-US" smtClean="0">
                <a:solidFill>
                  <a:schemeClr val="tx1"/>
                </a:solidFill>
              </a:rPr>
              <a:t>/21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755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7999"/>
          </a:xfrm>
        </p:spPr>
      </p:pic>
      <p:sp>
        <p:nvSpPr>
          <p:cNvPr id="2" name="TextBox 1"/>
          <p:cNvSpPr txBox="1"/>
          <p:nvPr/>
        </p:nvSpPr>
        <p:spPr>
          <a:xfrm>
            <a:off x="4107977" y="442604"/>
            <a:ext cx="36848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q-AL" sz="4800" b="1" dirty="0" smtClean="0"/>
              <a:t>Fotosinteza</a:t>
            </a:r>
            <a:endParaRPr lang="en-US" sz="4800" b="1" dirty="0"/>
          </a:p>
        </p:txBody>
      </p:sp>
      <p:sp>
        <p:nvSpPr>
          <p:cNvPr id="4" name="Rectangle 3"/>
          <p:cNvSpPr/>
          <p:nvPr/>
        </p:nvSpPr>
        <p:spPr>
          <a:xfrm>
            <a:off x="793844" y="3893024"/>
            <a:ext cx="10604311" cy="2657900"/>
          </a:xfrm>
          <a:prstGeom prst="rect">
            <a:avLst/>
          </a:prstGeom>
          <a:solidFill>
            <a:srgbClr val="92D050">
              <a:alpha val="50000"/>
            </a:srgb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q-AL" sz="24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q-AL" sz="2400" b="1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Në </a:t>
            </a:r>
            <a:r>
              <a:rPr lang="sq-AL" sz="24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natyrë ka dy tipa krejtësisht të ndryshëm </a:t>
            </a:r>
            <a:r>
              <a:rPr lang="sq-AL" sz="2400" b="1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qeniesh</a:t>
            </a:r>
            <a:r>
              <a:rPr lang="en-US" sz="2400" b="1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: </a:t>
            </a:r>
            <a:r>
              <a:rPr lang="sq-AL" sz="2400" b="1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a) </a:t>
            </a:r>
            <a:r>
              <a:rPr lang="sq-AL" sz="2400" b="1" u="sng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lang="en-US" sz="2400" b="1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to q</a:t>
            </a:r>
            <a:r>
              <a:rPr lang="sq-AL" sz="2400" b="1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ë</a:t>
            </a:r>
            <a:r>
              <a:rPr lang="en-US" sz="2400" b="1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e </a:t>
            </a:r>
            <a:r>
              <a:rPr lang="sq-AL" sz="2400" b="1" u="sng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përgadisin </a:t>
            </a:r>
            <a:r>
              <a:rPr lang="sq-AL" sz="2400" b="1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vet ushqimin</a:t>
            </a:r>
            <a:r>
              <a:rPr lang="sq-AL" sz="24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e tyre dhe </a:t>
            </a:r>
            <a:r>
              <a:rPr lang="sq-AL" sz="2400" b="1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b) </a:t>
            </a:r>
            <a:r>
              <a:rPr lang="sq-AL" sz="2400" b="1" u="sng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ato </a:t>
            </a:r>
            <a:r>
              <a:rPr lang="sq-AL" sz="2400" b="1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që jetojnë në kurriz të organizmave </a:t>
            </a:r>
            <a:r>
              <a:rPr lang="sq-AL" sz="2400" b="1" u="sng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tjerë</a:t>
            </a:r>
            <a:r>
              <a:rPr lang="en-US" sz="2400" b="1" u="sng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q-AL" sz="2400" b="1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pavarësisht </a:t>
            </a:r>
            <a:r>
              <a:rPr lang="sq-AL" sz="24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 janë të vdekura ose të gjalla. Kategoria e parë janë </a:t>
            </a:r>
            <a:r>
              <a:rPr lang="sq-AL" sz="2400" b="1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bimë</a:t>
            </a:r>
            <a:r>
              <a:rPr lang="sq-AL" sz="24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lang="sq-AL" sz="2400" b="1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algat </a:t>
            </a:r>
            <a:r>
              <a:rPr lang="sq-AL" sz="24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dhe </a:t>
            </a:r>
            <a:r>
              <a:rPr lang="sq-AL" sz="2400" b="1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disa bakterje</a:t>
            </a:r>
            <a:r>
              <a:rPr lang="sq-AL" sz="24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ndërsa kategoria e dytë janë </a:t>
            </a:r>
            <a:r>
              <a:rPr lang="sq-AL" sz="2400" b="1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këpurdhat</a:t>
            </a:r>
            <a:r>
              <a:rPr lang="sq-AL" sz="24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sq-AL" sz="2400" b="1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shumica e bakterieve </a:t>
            </a:r>
            <a:r>
              <a:rPr lang="sq-AL" sz="24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dhe </a:t>
            </a:r>
            <a:r>
              <a:rPr lang="sq-AL" sz="2400" b="1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të gjitha kafshët </a:t>
            </a:r>
            <a:r>
              <a:rPr lang="sq-AL" sz="24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duke përfshirë edhe protozoarët. </a:t>
            </a:r>
            <a:r>
              <a:rPr lang="sq-AL" sz="2400" b="1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Organizmat që vetë ushqehen kryejnë fotosintezën</a:t>
            </a:r>
            <a:r>
              <a:rPr lang="sq-AL" sz="24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  <a:endParaRPr lang="en-US" sz="24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15152" y="1585219"/>
            <a:ext cx="7915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6CO</a:t>
            </a:r>
            <a:r>
              <a:rPr lang="en-US" dirty="0" smtClean="0">
                <a:solidFill>
                  <a:srgbClr val="C00000"/>
                </a:solidFill>
              </a:rPr>
              <a:t>2</a:t>
            </a:r>
            <a:r>
              <a:rPr lang="en-US" sz="3200" dirty="0" smtClean="0">
                <a:solidFill>
                  <a:srgbClr val="C00000"/>
                </a:solidFill>
              </a:rPr>
              <a:t> + 6H</a:t>
            </a:r>
            <a:r>
              <a:rPr lang="en-US" dirty="0" smtClean="0">
                <a:solidFill>
                  <a:srgbClr val="C00000"/>
                </a:solidFill>
              </a:rPr>
              <a:t>2</a:t>
            </a:r>
            <a:r>
              <a:rPr lang="en-US" sz="3200" dirty="0" smtClean="0">
                <a:solidFill>
                  <a:srgbClr val="C00000"/>
                </a:solidFill>
              </a:rPr>
              <a:t>O + </a:t>
            </a:r>
            <a:r>
              <a:rPr lang="en-US" sz="3200" dirty="0" err="1" smtClean="0">
                <a:solidFill>
                  <a:srgbClr val="C00000"/>
                </a:solidFill>
              </a:rPr>
              <a:t>energjia</a:t>
            </a:r>
            <a:r>
              <a:rPr lang="en-US" sz="3200" dirty="0" smtClean="0">
                <a:solidFill>
                  <a:srgbClr val="C00000"/>
                </a:solidFill>
              </a:rPr>
              <a:t>         C</a:t>
            </a:r>
            <a:r>
              <a:rPr lang="en-US" dirty="0" smtClean="0">
                <a:solidFill>
                  <a:srgbClr val="C00000"/>
                </a:solidFill>
              </a:rPr>
              <a:t>6</a:t>
            </a:r>
            <a:r>
              <a:rPr lang="en-US" sz="3200" dirty="0" smtClean="0">
                <a:solidFill>
                  <a:srgbClr val="C00000"/>
                </a:solidFill>
              </a:rPr>
              <a:t>H</a:t>
            </a:r>
            <a:r>
              <a:rPr lang="en-US" dirty="0" smtClean="0">
                <a:solidFill>
                  <a:srgbClr val="C00000"/>
                </a:solidFill>
              </a:rPr>
              <a:t>12</a:t>
            </a:r>
            <a:r>
              <a:rPr lang="en-US" sz="3200" dirty="0" smtClean="0">
                <a:solidFill>
                  <a:srgbClr val="C00000"/>
                </a:solidFill>
              </a:rPr>
              <a:t>O</a:t>
            </a:r>
            <a:r>
              <a:rPr lang="en-US" dirty="0" smtClean="0">
                <a:solidFill>
                  <a:srgbClr val="C00000"/>
                </a:solidFill>
              </a:rPr>
              <a:t>6</a:t>
            </a:r>
            <a:r>
              <a:rPr lang="en-US" sz="3200" dirty="0" smtClean="0">
                <a:solidFill>
                  <a:srgbClr val="C00000"/>
                </a:solidFill>
              </a:rPr>
              <a:t> + 6O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6332560" y="1779180"/>
            <a:ext cx="545911" cy="196852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708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194" y="480505"/>
            <a:ext cx="9708254" cy="764274"/>
          </a:xfrm>
        </p:spPr>
        <p:txBody>
          <a:bodyPr/>
          <a:lstStyle/>
          <a:p>
            <a:pPr algn="ctr"/>
            <a:r>
              <a:rPr lang="sq-AL" b="1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Fotosinteza</a:t>
            </a:r>
            <a:endParaRPr lang="en-US" b="1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972" y="1050878"/>
            <a:ext cx="10863621" cy="58071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q-AL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 </a:t>
            </a:r>
          </a:p>
          <a:p>
            <a:pPr marL="0" indent="0">
              <a:buNone/>
            </a:pPr>
            <a:r>
              <a:rPr lang="sq-AL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 </a:t>
            </a:r>
            <a:r>
              <a:rPr lang="sq-AL" sz="2400" b="1" u="sng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Fotosinteza kryhet vetëm te bimët</a:t>
            </a:r>
            <a:r>
              <a:rPr lang="sq-AL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, në pjesët e gjelbërta të sajë sepse përmbajnë </a:t>
            </a:r>
            <a:r>
              <a:rPr lang="sq-AL" sz="2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klorofil. Klorofili është pigment </a:t>
            </a:r>
            <a:r>
              <a:rPr lang="sq-AL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i </a:t>
            </a:r>
            <a:r>
              <a:rPr lang="sq-AL" sz="2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gjelbër</a:t>
            </a:r>
            <a:r>
              <a:rPr lang="en-US" sz="2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lang="sq-AL" sz="2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q-AL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i </a:t>
            </a:r>
            <a:r>
              <a:rPr lang="sq-AL" sz="2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cili iu </a:t>
            </a:r>
            <a:r>
              <a:rPr lang="sq-AL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jep ngjyrën bimëve </a:t>
            </a:r>
            <a:r>
              <a:rPr lang="sq-AL" sz="2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dhe</a:t>
            </a:r>
            <a:r>
              <a:rPr lang="sq-AL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q-AL" sz="2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algave</a:t>
            </a:r>
            <a:r>
              <a:rPr lang="sq-AL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. Ai është i vendosur në paketime të vogla që quhen </a:t>
            </a:r>
            <a:r>
              <a:rPr lang="sq-AL" sz="2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kloroplaste</a:t>
            </a:r>
            <a:r>
              <a:rPr lang="sq-AL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. Prezenca kloroplasteve te bimët është një ndër dallimet në mesë të </a:t>
            </a:r>
            <a:r>
              <a:rPr lang="en-US" sz="24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qelizave</a:t>
            </a:r>
            <a:r>
              <a:rPr lang="en-US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q-AL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bim</a:t>
            </a:r>
            <a:r>
              <a:rPr lang="en-US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ore</a:t>
            </a:r>
            <a:r>
              <a:rPr lang="sq-AL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dhe </a:t>
            </a:r>
            <a:r>
              <a:rPr lang="en-US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24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atyre</a:t>
            </a:r>
            <a:r>
              <a:rPr lang="en-US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q-AL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shtaz</a:t>
            </a:r>
            <a:r>
              <a:rPr lang="en-US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ore.</a:t>
            </a:r>
            <a:endParaRPr lang="en-US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972" y="3817381"/>
            <a:ext cx="3179929" cy="27375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365" y="3493826"/>
            <a:ext cx="3052833" cy="279779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3596" y="3289110"/>
            <a:ext cx="3370997" cy="3002508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>
            <a:off x="2337178" y="5431809"/>
            <a:ext cx="2483893" cy="272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6996823" y="5090616"/>
            <a:ext cx="1942461" cy="9553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416955" y="6291618"/>
            <a:ext cx="18970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kloroplasti</a:t>
            </a:r>
            <a:endParaRPr lang="en-US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8488909" y="3162975"/>
            <a:ext cx="13101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klorofili</a:t>
            </a:r>
            <a:endParaRPr lang="en-US" sz="2400" b="1" dirty="0"/>
          </a:p>
        </p:txBody>
      </p:sp>
      <p:cxnSp>
        <p:nvCxnSpPr>
          <p:cNvPr id="18" name="Straight Arrow Connector 17"/>
          <p:cNvCxnSpPr>
            <a:stCxn id="16" idx="2"/>
          </p:cNvCxnSpPr>
          <p:nvPr/>
        </p:nvCxnSpPr>
        <p:spPr>
          <a:xfrm>
            <a:off x="9144002" y="3624640"/>
            <a:ext cx="655093" cy="67440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5" idx="0"/>
          </p:cNvCxnSpPr>
          <p:nvPr/>
        </p:nvCxnSpPr>
        <p:spPr>
          <a:xfrm flipH="1" flipV="1">
            <a:off x="10304060" y="5568288"/>
            <a:ext cx="61416" cy="72333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6589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824" y="136477"/>
            <a:ext cx="10515600" cy="764275"/>
          </a:xfrm>
        </p:spPr>
        <p:txBody>
          <a:bodyPr/>
          <a:lstStyle/>
          <a:p>
            <a:pPr algn="ctr"/>
            <a:r>
              <a:rPr lang="sq-AL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Fotosinteza</a:t>
            </a:r>
            <a:endParaRPr lang="en-US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830" y="900752"/>
            <a:ext cx="12069170" cy="59572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q-AL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   </a:t>
            </a:r>
            <a:r>
              <a:rPr lang="en-US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L</a:t>
            </a:r>
            <a:r>
              <a:rPr lang="sq-AL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ë</a:t>
            </a:r>
            <a:r>
              <a:rPr lang="en-US" sz="24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nda</a:t>
            </a:r>
            <a:r>
              <a:rPr lang="sq-AL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e klorofilit është ajo që ka aftësinë të </a:t>
            </a:r>
            <a:r>
              <a:rPr lang="sq-AL" sz="2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thithë energjinë prej dritës së diellit</a:t>
            </a:r>
            <a:r>
              <a:rPr lang="sq-AL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. Me ndihmën e </a:t>
            </a:r>
            <a:r>
              <a:rPr lang="sq-AL" sz="2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energjisë së dritës </a:t>
            </a:r>
            <a:r>
              <a:rPr lang="sq-AL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bimët krijojnë </a:t>
            </a:r>
            <a:r>
              <a:rPr lang="sq-AL" sz="2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glukozën</a:t>
            </a:r>
            <a:r>
              <a:rPr lang="sq-AL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(sheqer i rrushit) nga</a:t>
            </a:r>
            <a:r>
              <a:rPr lang="sq-AL" sz="2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dioksidi i karbonit</a:t>
            </a:r>
            <a:r>
              <a:rPr lang="en-US" sz="2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 </a:t>
            </a:r>
            <a:r>
              <a:rPr lang="en-US" sz="2400" b="1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dhe</a:t>
            </a:r>
            <a:r>
              <a:rPr lang="en-US" sz="2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2400" b="1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uji</a:t>
            </a:r>
            <a:r>
              <a:rPr lang="en-US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en-US" sz="24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Dioksidi</a:t>
            </a:r>
            <a:r>
              <a:rPr lang="en-US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q-AL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lang="en-US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24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karbonit</a:t>
            </a:r>
            <a:r>
              <a:rPr lang="en-US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24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gjendet</a:t>
            </a:r>
            <a:r>
              <a:rPr lang="en-US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n</a:t>
            </a:r>
            <a:r>
              <a:rPr lang="sq-AL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ë</a:t>
            </a:r>
            <a:r>
              <a:rPr lang="en-US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24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aj</a:t>
            </a:r>
            <a:r>
              <a:rPr lang="sq-AL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ë</a:t>
            </a:r>
            <a:r>
              <a:rPr lang="en-US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lang="sq-AL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, ndërsa uji thithet nga toka me ndihmën e rrënjëve. Dioksidi i karbonit dhe uji së bashku përmbajnë më shumë atome të oksigjenit se sa kanë nevoj bimët të prodhojnë sheqer. Prandaj, tepricën</a:t>
            </a:r>
            <a:r>
              <a:rPr lang="en-US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e </a:t>
            </a:r>
            <a:r>
              <a:rPr lang="en-US" sz="24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oksigjenit</a:t>
            </a:r>
            <a:r>
              <a:rPr lang="sq-AL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bimët e lirojnë jashtë në formë të </a:t>
            </a:r>
            <a:r>
              <a:rPr lang="sq-AL" sz="2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oksigjenit të lirë</a:t>
            </a:r>
            <a:r>
              <a:rPr lang="sq-AL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endParaRPr lang="en-US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7582" y="3280966"/>
            <a:ext cx="7219666" cy="357703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19063" y="3307385"/>
            <a:ext cx="19081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q-AL" sz="2000" b="1" dirty="0"/>
              <a:t>e</a:t>
            </a:r>
            <a:r>
              <a:rPr lang="sq-AL" sz="2000" b="1" dirty="0" smtClean="0"/>
              <a:t>nergjia e dritës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372836" y="5829278"/>
            <a:ext cx="7060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q-AL" sz="2000" b="1" dirty="0" smtClean="0"/>
              <a:t>uji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0145078" y="3742686"/>
            <a:ext cx="14612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q-AL" sz="2000" b="1" dirty="0" smtClean="0"/>
              <a:t>oksigjeni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0172965" y="5235570"/>
            <a:ext cx="16923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q-AL" sz="2000" b="1" dirty="0" smtClean="0"/>
              <a:t>glukoza</a:t>
            </a:r>
            <a:endParaRPr lang="en-US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60309" y="4846723"/>
            <a:ext cx="17605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q-AL" sz="2000" b="1" dirty="0" smtClean="0"/>
              <a:t>Dioksidi i karbonit</a:t>
            </a:r>
            <a:endParaRPr lang="en-US" sz="2000" b="1" dirty="0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1628398" y="3733914"/>
            <a:ext cx="1535965" cy="45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806671" y="5200666"/>
            <a:ext cx="135769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883391" y="6008440"/>
            <a:ext cx="2374710" cy="2209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8" idx="1"/>
          </p:cNvCxnSpPr>
          <p:nvPr/>
        </p:nvCxnSpPr>
        <p:spPr>
          <a:xfrm flipH="1">
            <a:off x="8583994" y="3942741"/>
            <a:ext cx="156108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8884693" y="5452574"/>
            <a:ext cx="128812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411939" y="5255129"/>
            <a:ext cx="614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q-AL" sz="2400" b="1" dirty="0"/>
              <a:t>+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811743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664" y="303794"/>
            <a:ext cx="10515600" cy="697887"/>
          </a:xfrm>
        </p:spPr>
        <p:txBody>
          <a:bodyPr/>
          <a:lstStyle/>
          <a:p>
            <a:pPr algn="ctr"/>
            <a:r>
              <a:rPr lang="sq-AL" b="1" dirty="0" smtClean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Rëndësia e fotosintezës</a:t>
            </a:r>
            <a:endParaRPr lang="en-US" b="1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4716" y="1097215"/>
            <a:ext cx="90700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q-AL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 </a:t>
            </a:r>
            <a:r>
              <a:rPr lang="en-US" sz="2400" b="1" u="sng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Fotosinteza</a:t>
            </a:r>
            <a:r>
              <a:rPr lang="en-US" sz="2400" b="1" u="sng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q-AL" sz="2400" b="1" u="sng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ë</a:t>
            </a:r>
            <a:r>
              <a:rPr lang="en-US" sz="2400" b="1" u="sng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sht</a:t>
            </a:r>
            <a:r>
              <a:rPr lang="sq-AL" sz="2400" b="1" u="sng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ë bazë e jetës</a:t>
            </a:r>
            <a:r>
              <a:rPr lang="sq-AL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, për faktin që të gjitha kafshët dhe njerëzit, për të ushqyer veten e tyre, varen në mënyrë të drejtëpërdrejt pre</a:t>
            </a:r>
            <a:r>
              <a:rPr lang="en-US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j</a:t>
            </a:r>
            <a:r>
              <a:rPr lang="sq-AL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sajë.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q-AL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 Falë fotosintezës, në atmosferë </a:t>
            </a:r>
            <a:r>
              <a:rPr lang="sq-AL" sz="2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zëvendësohet oksigjeni atmosferik</a:t>
            </a:r>
            <a:r>
              <a:rPr lang="sq-AL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që u nevoitet të gjithë qenjeve të gjalla për frymëmarrje.</a:t>
            </a:r>
            <a:endParaRPr lang="en-US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668" y="3302758"/>
            <a:ext cx="5366983" cy="32754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3378" y="3302758"/>
            <a:ext cx="4831309" cy="327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11155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1147</TotalTime>
  <Words>338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Trebuchet MS</vt:lpstr>
      <vt:lpstr>Wingdings 3</vt:lpstr>
      <vt:lpstr>Facet</vt:lpstr>
      <vt:lpstr>Qendra Burimore “Nënë Tereza”  Lënda: Biologji Klasa: IX  Njësia mësimore: Fotosinteza</vt:lpstr>
      <vt:lpstr>PowerPoint Presentation</vt:lpstr>
      <vt:lpstr>Fotosinteza</vt:lpstr>
      <vt:lpstr>Fotosinteza</vt:lpstr>
      <vt:lpstr>Rëndësia e fotosintezës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Qendra Burimore “Nënë Tereza”  Lënda: Biologji Klasa: VIII  Njësia mësimore:Shartimi te b</dc:title>
  <dc:creator>Gresa</dc:creator>
  <cp:lastModifiedBy>Gresa</cp:lastModifiedBy>
  <cp:revision>123</cp:revision>
  <dcterms:created xsi:type="dcterms:W3CDTF">2020-05-13T22:28:45Z</dcterms:created>
  <dcterms:modified xsi:type="dcterms:W3CDTF">2020-10-19T12:10:10Z</dcterms:modified>
</cp:coreProperties>
</file>