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337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E8B0CA-4BCC-4901-B9F3-B837094DDD70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87DCDB-CE75-4E5B-A0BD-307FB20C5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291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92FF-81C7-420F-9513-43904B162CEE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AC5F-D5FB-4C0A-BFDD-9C4B8E867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128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92FF-81C7-420F-9513-43904B162CEE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AC5F-D5FB-4C0A-BFDD-9C4B8E867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92FF-81C7-420F-9513-43904B162CEE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AC5F-D5FB-4C0A-BFDD-9C4B8E867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332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92FF-81C7-420F-9513-43904B162CEE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AC5F-D5FB-4C0A-BFDD-9C4B8E867EF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1536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92FF-81C7-420F-9513-43904B162CEE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AC5F-D5FB-4C0A-BFDD-9C4B8E867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473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92FF-81C7-420F-9513-43904B162CEE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AC5F-D5FB-4C0A-BFDD-9C4B8E867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944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92FF-81C7-420F-9513-43904B162CEE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AC5F-D5FB-4C0A-BFDD-9C4B8E867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80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92FF-81C7-420F-9513-43904B162CEE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AC5F-D5FB-4C0A-BFDD-9C4B8E867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29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92FF-81C7-420F-9513-43904B162CEE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AC5F-D5FB-4C0A-BFDD-9C4B8E867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925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92FF-81C7-420F-9513-43904B162CEE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AC5F-D5FB-4C0A-BFDD-9C4B8E867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48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92FF-81C7-420F-9513-43904B162CEE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AC5F-D5FB-4C0A-BFDD-9C4B8E867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03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92FF-81C7-420F-9513-43904B162CEE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AC5F-D5FB-4C0A-BFDD-9C4B8E867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07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92FF-81C7-420F-9513-43904B162CEE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AC5F-D5FB-4C0A-BFDD-9C4B8E867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04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92FF-81C7-420F-9513-43904B162CEE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AC5F-D5FB-4C0A-BFDD-9C4B8E867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1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92FF-81C7-420F-9513-43904B162CEE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AC5F-D5FB-4C0A-BFDD-9C4B8E867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10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92FF-81C7-420F-9513-43904B162CEE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AC5F-D5FB-4C0A-BFDD-9C4B8E867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95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92FF-81C7-420F-9513-43904B162CEE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AC5F-D5FB-4C0A-BFDD-9C4B8E867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04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29C92FF-81C7-420F-9513-43904B162CEE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9AC5F-D5FB-4C0A-BFDD-9C4B8E867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9989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338" r:id="rId1"/>
    <p:sldLayoutId id="2147485339" r:id="rId2"/>
    <p:sldLayoutId id="2147485340" r:id="rId3"/>
    <p:sldLayoutId id="2147485341" r:id="rId4"/>
    <p:sldLayoutId id="2147485342" r:id="rId5"/>
    <p:sldLayoutId id="2147485343" r:id="rId6"/>
    <p:sldLayoutId id="2147485344" r:id="rId7"/>
    <p:sldLayoutId id="2147485345" r:id="rId8"/>
    <p:sldLayoutId id="2147485346" r:id="rId9"/>
    <p:sldLayoutId id="2147485347" r:id="rId10"/>
    <p:sldLayoutId id="2147485348" r:id="rId11"/>
    <p:sldLayoutId id="2147485349" r:id="rId12"/>
    <p:sldLayoutId id="2147485350" r:id="rId13"/>
    <p:sldLayoutId id="2147485351" r:id="rId14"/>
    <p:sldLayoutId id="2147485352" r:id="rId15"/>
    <p:sldLayoutId id="2147485353" r:id="rId16"/>
    <p:sldLayoutId id="214748535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988"/>
            <a:ext cx="12192000" cy="4562475"/>
          </a:xfrm>
        </p:spPr>
        <p:txBody>
          <a:bodyPr>
            <a:normAutofit/>
          </a:bodyPr>
          <a:lstStyle/>
          <a:p>
            <a:pPr algn="ctr"/>
            <a:r>
              <a:rPr lang="sq-AL" sz="4400" dirty="0" smtClean="0">
                <a:solidFill>
                  <a:schemeClr val="tx1"/>
                </a:solidFill>
              </a:rPr>
              <a:t>Qendra Burimore “Nënë Tereza”</a:t>
            </a:r>
            <a:br>
              <a:rPr lang="sq-AL" sz="4400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/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GB" sz="3600" dirty="0" smtClean="0">
                <a:solidFill>
                  <a:schemeClr val="tx1"/>
                </a:solidFill>
              </a:rPr>
              <a:t>L</a:t>
            </a:r>
            <a:r>
              <a:rPr lang="sq-AL" sz="3600" dirty="0" smtClean="0">
                <a:solidFill>
                  <a:schemeClr val="tx1"/>
                </a:solidFill>
              </a:rPr>
              <a:t>ënda: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Biologji</a:t>
            </a:r>
            <a:r>
              <a:rPr lang="sq-AL" sz="4400" b="1" dirty="0" smtClean="0">
                <a:solidFill>
                  <a:schemeClr val="tx1"/>
                </a:solidFill>
              </a:rPr>
              <a:t/>
            </a:r>
            <a:br>
              <a:rPr lang="sq-AL" sz="4400" b="1" dirty="0" smtClean="0">
                <a:solidFill>
                  <a:schemeClr val="tx1"/>
                </a:solidFill>
              </a:rPr>
            </a:br>
            <a:r>
              <a:rPr lang="sq-AL" sz="3600" dirty="0" smtClean="0">
                <a:solidFill>
                  <a:schemeClr val="tx1"/>
                </a:solidFill>
              </a:rPr>
              <a:t>Klasa:</a:t>
            </a:r>
            <a:r>
              <a:rPr lang="en-US" sz="3600" b="1" dirty="0" smtClean="0">
                <a:solidFill>
                  <a:schemeClr val="tx1"/>
                </a:solidFill>
              </a:rPr>
              <a:t> VII</a:t>
            </a:r>
            <a:r>
              <a:rPr lang="sq-AL" sz="4400" b="1" dirty="0" smtClean="0">
                <a:solidFill>
                  <a:schemeClr val="tx1"/>
                </a:solidFill>
              </a:rPr>
              <a:t/>
            </a:r>
            <a:br>
              <a:rPr lang="sq-AL" sz="4400" b="1" dirty="0" smtClean="0">
                <a:solidFill>
                  <a:schemeClr val="tx1"/>
                </a:solidFill>
              </a:rPr>
            </a:br>
            <a:r>
              <a:rPr lang="sq-AL" sz="4400" dirty="0" smtClean="0">
                <a:solidFill>
                  <a:schemeClr val="tx1"/>
                </a:solidFill>
              </a:rPr>
              <a:t/>
            </a:r>
            <a:br>
              <a:rPr lang="sq-AL" sz="4400" dirty="0" smtClean="0">
                <a:solidFill>
                  <a:schemeClr val="tx1"/>
                </a:solidFill>
              </a:rPr>
            </a:br>
            <a:r>
              <a:rPr lang="sq-AL" sz="3600" dirty="0" smtClean="0">
                <a:solidFill>
                  <a:schemeClr val="tx1"/>
                </a:solidFill>
              </a:rPr>
              <a:t>Njësia mësimore: </a:t>
            </a:r>
            <a:r>
              <a:rPr lang="sq-AL" sz="3600" b="1" dirty="0" smtClean="0"/>
              <a:t>Eshtrat, forma dhe ndëtimi i tyre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4926842"/>
            <a:ext cx="12191999" cy="1931158"/>
          </a:xfrm>
        </p:spPr>
        <p:txBody>
          <a:bodyPr>
            <a:normAutofit fontScale="55000" lnSpcReduction="20000"/>
          </a:bodyPr>
          <a:lstStyle/>
          <a:p>
            <a:r>
              <a:rPr lang="sq-AL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                                                  </a:t>
            </a:r>
            <a:r>
              <a:rPr lang="en-GB" sz="3100" dirty="0" smtClean="0">
                <a:solidFill>
                  <a:schemeClr val="tx1"/>
                </a:solidFill>
              </a:rPr>
              <a:t>M</a:t>
            </a:r>
            <a:r>
              <a:rPr lang="sq-AL" sz="3100" dirty="0" smtClean="0">
                <a:solidFill>
                  <a:schemeClr val="tx1"/>
                </a:solidFill>
              </a:rPr>
              <a:t>ësimdhënësi: Mejreme Qela</a:t>
            </a:r>
          </a:p>
          <a:p>
            <a:endParaRPr lang="sq-AL" dirty="0" smtClean="0">
              <a:solidFill>
                <a:schemeClr val="tx1"/>
              </a:solidFill>
            </a:endParaRPr>
          </a:p>
          <a:p>
            <a:endParaRPr lang="sq-AL" dirty="0" smtClean="0">
              <a:solidFill>
                <a:schemeClr val="tx1"/>
              </a:solidFill>
            </a:endParaRPr>
          </a:p>
          <a:p>
            <a:endParaRPr lang="sq-AL" dirty="0" smtClean="0">
              <a:solidFill>
                <a:schemeClr val="tx1"/>
              </a:solidFill>
            </a:endParaRPr>
          </a:p>
          <a:p>
            <a:endParaRPr lang="sq-AL" dirty="0" smtClean="0">
              <a:solidFill>
                <a:schemeClr val="tx1"/>
              </a:solidFill>
            </a:endParaRPr>
          </a:p>
          <a:p>
            <a:r>
              <a:rPr lang="sq-AL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       Prizren 2020</a:t>
            </a:r>
            <a:r>
              <a:rPr lang="en-US" smtClean="0">
                <a:solidFill>
                  <a:schemeClr val="tx1"/>
                </a:solidFill>
              </a:rPr>
              <a:t>/21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755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668" y="1906073"/>
            <a:ext cx="7199290" cy="4739426"/>
          </a:xfrm>
        </p:spPr>
      </p:pic>
      <p:sp>
        <p:nvSpPr>
          <p:cNvPr id="6" name="TextBox 5"/>
          <p:cNvSpPr txBox="1"/>
          <p:nvPr/>
        </p:nvSpPr>
        <p:spPr>
          <a:xfrm>
            <a:off x="1369452" y="476518"/>
            <a:ext cx="8959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/>
              <a:t>Eshtrat</a:t>
            </a:r>
            <a:r>
              <a:rPr lang="en-US" sz="4400" b="1" dirty="0"/>
              <a:t>, forma </a:t>
            </a:r>
            <a:r>
              <a:rPr lang="en-US" sz="4400" b="1" dirty="0" err="1"/>
              <a:t>dhe</a:t>
            </a:r>
            <a:r>
              <a:rPr lang="en-US" sz="4400" b="1" dirty="0"/>
              <a:t> </a:t>
            </a:r>
            <a:r>
              <a:rPr lang="en-US" sz="4400" b="1" dirty="0" err="1"/>
              <a:t>nd</a:t>
            </a:r>
            <a:r>
              <a:rPr lang="sq-AL" sz="4400" b="1" dirty="0"/>
              <a:t>ë</a:t>
            </a:r>
            <a:r>
              <a:rPr lang="en-US" sz="4400" b="1" dirty="0" err="1"/>
              <a:t>rtimi</a:t>
            </a:r>
            <a:r>
              <a:rPr lang="en-US" sz="4400" b="1" dirty="0"/>
              <a:t> </a:t>
            </a:r>
            <a:r>
              <a:rPr lang="sq-AL" sz="4400" b="1" dirty="0"/>
              <a:t>i</a:t>
            </a:r>
            <a:r>
              <a:rPr lang="en-US" sz="4400" b="1" dirty="0"/>
              <a:t> </a:t>
            </a:r>
            <a:r>
              <a:rPr lang="en-US" sz="4400" b="1" dirty="0" err="1"/>
              <a:t>tyre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167426" y="2495186"/>
            <a:ext cx="45462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q-AL" sz="2000" dirty="0" smtClean="0"/>
              <a:t>    </a:t>
            </a:r>
            <a:r>
              <a:rPr lang="sq-AL" sz="2000" dirty="0"/>
              <a:t>Njeriu lëviz me anë të sistemit lokomotor të lëvizjes. Këtë sistem e përbëjnë eshtrat dhe muskujt. Eshtrat </a:t>
            </a:r>
            <a:r>
              <a:rPr lang="sq-AL" sz="2000" b="1" dirty="0"/>
              <a:t>forcojnë trupin </a:t>
            </a:r>
            <a:r>
              <a:rPr lang="sq-AL" sz="2000" dirty="0"/>
              <a:t>dhe u japin </a:t>
            </a:r>
            <a:r>
              <a:rPr lang="sq-AL" sz="2000" b="1" dirty="0"/>
              <a:t>mbështetje muskujve</a:t>
            </a:r>
            <a:r>
              <a:rPr lang="sq-AL" sz="2000" dirty="0"/>
              <a:t>. Disa pjesë të skeletit i </a:t>
            </a:r>
            <a:r>
              <a:rPr lang="sq-AL" sz="2000" b="1" dirty="0"/>
              <a:t>mbrojnë organet e mbrendshme</a:t>
            </a:r>
            <a:r>
              <a:rPr lang="sq-AL" sz="2000" dirty="0"/>
              <a:t>, p.sh. mbrojnë trurin, zemrën dhe mushkëritë.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14078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83" y="116342"/>
            <a:ext cx="11771290" cy="875763"/>
          </a:xfrm>
        </p:spPr>
        <p:txBody>
          <a:bodyPr/>
          <a:lstStyle/>
          <a:p>
            <a:pPr algn="ctr"/>
            <a:r>
              <a:rPr lang="sq-AL" b="1" dirty="0" smtClean="0"/>
              <a:t>Forma dhe ndërtimi i eshtrave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419" y="1004552"/>
            <a:ext cx="11998817" cy="5853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q-AL" dirty="0" smtClean="0"/>
              <a:t>     </a:t>
            </a:r>
          </a:p>
          <a:p>
            <a:pPr marL="0" indent="0">
              <a:buNone/>
            </a:pPr>
            <a:r>
              <a:rPr lang="sq-AL" dirty="0"/>
              <a:t> </a:t>
            </a:r>
            <a:r>
              <a:rPr lang="sq-AL" dirty="0" smtClean="0"/>
              <a:t>    Nëse shiqojmë me kujdes skeletin e njeriut mund të dallojmë forma të ndryshme të </a:t>
            </a:r>
            <a:r>
              <a:rPr lang="en-US" dirty="0" err="1" smtClean="0"/>
              <a:t>eshtrave</a:t>
            </a:r>
            <a:r>
              <a:rPr lang="en-US" dirty="0" smtClean="0"/>
              <a:t>: </a:t>
            </a:r>
            <a:r>
              <a:rPr lang="sq-AL" dirty="0" smtClean="0"/>
              <a:t>       </a:t>
            </a:r>
            <a:endParaRPr lang="sq-AL" dirty="0" smtClean="0"/>
          </a:p>
          <a:p>
            <a:r>
              <a:rPr lang="en-US" b="1" dirty="0" err="1" smtClean="0"/>
              <a:t>eshtrat</a:t>
            </a:r>
            <a:r>
              <a:rPr lang="en-US" b="1" dirty="0" smtClean="0"/>
              <a:t> e </a:t>
            </a:r>
            <a:r>
              <a:rPr lang="en-US" b="1" dirty="0" err="1" smtClean="0"/>
              <a:t>gjat</a:t>
            </a:r>
            <a:r>
              <a:rPr lang="sq-AL" b="1" dirty="0"/>
              <a:t>a</a:t>
            </a:r>
            <a:r>
              <a:rPr lang="sq-AL" b="1" dirty="0" smtClean="0"/>
              <a:t> - </a:t>
            </a:r>
            <a:r>
              <a:rPr lang="sq-AL" dirty="0" smtClean="0"/>
              <a:t>(ashti i kofshës-</a:t>
            </a:r>
            <a:r>
              <a:rPr lang="sq-AL" b="1" dirty="0" smtClean="0"/>
              <a:t>femuri</a:t>
            </a:r>
            <a:r>
              <a:rPr lang="sq-AL" dirty="0" smtClean="0"/>
              <a:t>, ashti i krahut-</a:t>
            </a:r>
            <a:r>
              <a:rPr lang="sq-AL" b="1" dirty="0" smtClean="0"/>
              <a:t>humerusi</a:t>
            </a:r>
            <a:r>
              <a:rPr lang="sq-AL" dirty="0" smtClean="0"/>
              <a:t>),</a:t>
            </a:r>
          </a:p>
          <a:p>
            <a:r>
              <a:rPr lang="sq-AL" b="1" dirty="0" smtClean="0"/>
              <a:t>eshtrat shpatuk - </a:t>
            </a:r>
            <a:r>
              <a:rPr lang="sq-AL" dirty="0" smtClean="0"/>
              <a:t>(eshtrat </a:t>
            </a:r>
            <a:r>
              <a:rPr lang="sq-AL" b="1" dirty="0" smtClean="0"/>
              <a:t>e kafkës</a:t>
            </a:r>
            <a:r>
              <a:rPr lang="sq-AL" dirty="0" smtClean="0"/>
              <a:t>, </a:t>
            </a:r>
            <a:r>
              <a:rPr lang="sq-AL" b="1" dirty="0" smtClean="0"/>
              <a:t>të kafazit </a:t>
            </a:r>
            <a:r>
              <a:rPr lang="sq-AL" dirty="0" smtClean="0"/>
              <a:t>të krahërorit dhe </a:t>
            </a:r>
            <a:r>
              <a:rPr lang="sq-AL" b="1" dirty="0" smtClean="0"/>
              <a:t>të komblikut</a:t>
            </a:r>
            <a:r>
              <a:rPr lang="sq-AL" dirty="0" smtClean="0"/>
              <a:t>)</a:t>
            </a:r>
            <a:r>
              <a:rPr lang="sq-AL" b="1" dirty="0" smtClean="0"/>
              <a:t> </a:t>
            </a:r>
          </a:p>
          <a:p>
            <a:r>
              <a:rPr lang="sq-AL" b="1" dirty="0" smtClean="0"/>
              <a:t>eshtrat e shkurtëra - </a:t>
            </a:r>
            <a:r>
              <a:rPr lang="sq-AL" dirty="0" smtClean="0"/>
              <a:t>(</a:t>
            </a:r>
            <a:r>
              <a:rPr lang="sq-AL" b="1" dirty="0" smtClean="0"/>
              <a:t>unazat </a:t>
            </a:r>
            <a:r>
              <a:rPr lang="sq-AL" dirty="0" smtClean="0"/>
              <a:t>e kurrizit, eshtrat </a:t>
            </a:r>
            <a:r>
              <a:rPr lang="sq-AL" b="1" dirty="0" smtClean="0"/>
              <a:t>e shuplakës </a:t>
            </a:r>
            <a:r>
              <a:rPr lang="sq-AL" dirty="0" smtClean="0"/>
              <a:t>dhe </a:t>
            </a:r>
            <a:r>
              <a:rPr lang="sq-AL" b="1" dirty="0" smtClean="0"/>
              <a:t>të dorës</a:t>
            </a:r>
            <a:r>
              <a:rPr lang="sq-AL" dirty="0" smtClean="0"/>
              <a:t>).</a:t>
            </a:r>
          </a:p>
          <a:p>
            <a:pPr marL="0" indent="0">
              <a:buNone/>
            </a:pPr>
            <a:r>
              <a:rPr lang="sq-AL" dirty="0" smtClean="0"/>
              <a:t>      Ashti më i gjatë i trupit të njeriut është </a:t>
            </a:r>
            <a:r>
              <a:rPr lang="sq-AL" b="1" dirty="0" smtClean="0"/>
              <a:t>femuri</a:t>
            </a:r>
            <a:r>
              <a:rPr lang="sq-AL" dirty="0" smtClean="0"/>
              <a:t>, kurse eshtrat më të imët janë </a:t>
            </a:r>
            <a:r>
              <a:rPr lang="sq-AL" b="1" dirty="0" smtClean="0"/>
              <a:t>tre eshtrat e dëgjimit</a:t>
            </a:r>
            <a:r>
              <a:rPr lang="sq-AL" dirty="0" smtClean="0"/>
              <a:t> të vendosur në veshin e mesëm.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3" y="4146997"/>
            <a:ext cx="3103807" cy="25886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925" y="4146997"/>
            <a:ext cx="2455703" cy="25886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64678" y="5569680"/>
            <a:ext cx="1065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q-AL" sz="2000" b="1" dirty="0" smtClean="0"/>
              <a:t>femuri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474316" y="5369625"/>
            <a:ext cx="1700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q-AL" sz="2000" b="1" dirty="0" smtClean="0"/>
              <a:t>humerusi</a:t>
            </a:r>
            <a:endParaRPr lang="en-US" sz="2000" b="1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112136" y="5769735"/>
            <a:ext cx="1160673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1"/>
          </p:cNvCxnSpPr>
          <p:nvPr/>
        </p:nvCxnSpPr>
        <p:spPr>
          <a:xfrm flipH="1">
            <a:off x="6866472" y="5569680"/>
            <a:ext cx="607844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518875" y="4095914"/>
            <a:ext cx="2445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q-AL" b="1" dirty="0" smtClean="0"/>
              <a:t>Eshtrat më të vegjël </a:t>
            </a:r>
            <a:endParaRPr lang="en-US" b="1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863" y="4606481"/>
            <a:ext cx="2574610" cy="21291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19702" y="4606481"/>
            <a:ext cx="6439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 smtClean="0">
                <a:solidFill>
                  <a:schemeClr val="bg1"/>
                </a:solidFill>
              </a:rPr>
              <a:t>kudhra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19702" y="5925146"/>
            <a:ext cx="6439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 smtClean="0">
                <a:solidFill>
                  <a:schemeClr val="bg1"/>
                </a:solidFill>
              </a:rPr>
              <a:t>qekani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328208" y="5009881"/>
            <a:ext cx="80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 smtClean="0">
                <a:solidFill>
                  <a:schemeClr val="bg1"/>
                </a:solidFill>
              </a:rPr>
              <a:t>yzengjia</a:t>
            </a:r>
            <a:endParaRPr lang="en-US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28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120" y="230964"/>
            <a:ext cx="10515600" cy="821689"/>
          </a:xfrm>
        </p:spPr>
        <p:txBody>
          <a:bodyPr/>
          <a:lstStyle/>
          <a:p>
            <a:pPr algn="ctr"/>
            <a:r>
              <a:rPr lang="sq-AL" b="1" dirty="0"/>
              <a:t>Forma dhe ndërtimi i eshtrave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52" y="1249250"/>
            <a:ext cx="12101848" cy="5608749"/>
          </a:xfrm>
        </p:spPr>
        <p:txBody>
          <a:bodyPr/>
          <a:lstStyle/>
          <a:p>
            <a:pPr marL="0" indent="0">
              <a:buNone/>
            </a:pPr>
            <a:r>
              <a:rPr lang="sq-AL" b="1" dirty="0" smtClean="0"/>
              <a:t>     </a:t>
            </a:r>
            <a:r>
              <a:rPr lang="en-US" b="1" dirty="0" smtClean="0"/>
              <a:t>  </a:t>
            </a:r>
            <a:r>
              <a:rPr lang="sq-AL" sz="2400" b="1" dirty="0" smtClean="0"/>
              <a:t>Eshtrat </a:t>
            </a:r>
            <a:r>
              <a:rPr lang="sq-AL" sz="2400" b="1" dirty="0" smtClean="0"/>
              <a:t>shpatuk                                                                        Eshtrat e shkurtër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60" y="1991186"/>
            <a:ext cx="1781175" cy="17084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9" y="3873403"/>
            <a:ext cx="2627558" cy="27721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857" y="2917097"/>
            <a:ext cx="3121152" cy="33216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839" y="5077381"/>
            <a:ext cx="2414889" cy="17806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839" y="2917097"/>
            <a:ext cx="2414890" cy="152790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937497" y="3509636"/>
            <a:ext cx="1147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q-AL" b="1" dirty="0" smtClean="0"/>
              <a:t>Unazat e kurrizit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9641789" y="2421393"/>
            <a:ext cx="2414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q-AL" b="1" dirty="0" smtClean="0"/>
              <a:t>Eshtrat e shuplakës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707036" y="4683419"/>
            <a:ext cx="2353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q-AL" b="1" dirty="0" smtClean="0"/>
              <a:t>Eshtrat e shputës </a:t>
            </a:r>
            <a:endParaRPr lang="en-US" b="1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6005170" y="3873403"/>
            <a:ext cx="1794476" cy="120348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563029" y="2465753"/>
            <a:ext cx="82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q-AL" b="1" dirty="0" smtClean="0"/>
              <a:t>kafka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105507" y="4813093"/>
            <a:ext cx="1701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q-AL" b="1" dirty="0" smtClean="0"/>
              <a:t>Kafazi i krahërorit</a:t>
            </a:r>
            <a:endParaRPr lang="en-US" b="1" dirty="0"/>
          </a:p>
        </p:txBody>
      </p:sp>
      <p:cxnSp>
        <p:nvCxnSpPr>
          <p:cNvPr id="33" name="Straight Arrow Connector 32"/>
          <p:cNvCxnSpPr>
            <a:stCxn id="28" idx="1"/>
          </p:cNvCxnSpPr>
          <p:nvPr/>
        </p:nvCxnSpPr>
        <p:spPr>
          <a:xfrm flipH="1">
            <a:off x="1465925" y="2650419"/>
            <a:ext cx="109710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9" idx="1"/>
          </p:cNvCxnSpPr>
          <p:nvPr/>
        </p:nvCxnSpPr>
        <p:spPr>
          <a:xfrm flipH="1">
            <a:off x="1661375" y="5136259"/>
            <a:ext cx="1444132" cy="5392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094447" y="6086075"/>
            <a:ext cx="1712757" cy="366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q-AL" b="1" dirty="0" smtClean="0"/>
              <a:t>kombliku</a:t>
            </a:r>
            <a:endParaRPr lang="en-US" b="1" dirty="0"/>
          </a:p>
        </p:txBody>
      </p:sp>
      <p:cxnSp>
        <p:nvCxnSpPr>
          <p:cNvPr id="39" name="Straight Arrow Connector 38"/>
          <p:cNvCxnSpPr>
            <a:stCxn id="37" idx="1"/>
          </p:cNvCxnSpPr>
          <p:nvPr/>
        </p:nvCxnSpPr>
        <p:spPr>
          <a:xfrm flipH="1" flipV="1">
            <a:off x="1661375" y="6177702"/>
            <a:ext cx="1433072" cy="9162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Down Arrow 44"/>
          <p:cNvSpPr/>
          <p:nvPr/>
        </p:nvSpPr>
        <p:spPr>
          <a:xfrm>
            <a:off x="8242480" y="1694036"/>
            <a:ext cx="283334" cy="95638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own Arrow 46"/>
          <p:cNvSpPr/>
          <p:nvPr/>
        </p:nvSpPr>
        <p:spPr>
          <a:xfrm>
            <a:off x="1236372" y="1664796"/>
            <a:ext cx="229553" cy="232895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Down Arrow 53"/>
          <p:cNvSpPr/>
          <p:nvPr/>
        </p:nvSpPr>
        <p:spPr>
          <a:xfrm>
            <a:off x="9186690" y="1725425"/>
            <a:ext cx="343391" cy="6569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1607042" y="1648320"/>
            <a:ext cx="196567" cy="21242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23515" y="2835085"/>
            <a:ext cx="45719" cy="311495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044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627" y="373486"/>
            <a:ext cx="9404723" cy="785611"/>
          </a:xfrm>
        </p:spPr>
        <p:txBody>
          <a:bodyPr/>
          <a:lstStyle/>
          <a:p>
            <a:pPr algn="ctr"/>
            <a:r>
              <a:rPr lang="sq-AL" b="1" dirty="0" smtClean="0"/>
              <a:t>Ndërtimi i ështrave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687" y="1674252"/>
            <a:ext cx="6349283" cy="5076423"/>
          </a:xfrm>
        </p:spPr>
      </p:pic>
      <p:sp>
        <p:nvSpPr>
          <p:cNvPr id="13" name="TextBox 12"/>
          <p:cNvSpPr txBox="1"/>
          <p:nvPr/>
        </p:nvSpPr>
        <p:spPr>
          <a:xfrm>
            <a:off x="193183" y="1674251"/>
            <a:ext cx="501362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q-AL" sz="2000" dirty="0" smtClean="0"/>
              <a:t>    Për të studjuar ndërtimin e jashtëm dhe të mbrendshëm të eshtrave do të analizojmë një asht të gjatë të skeletit të njeriut. </a:t>
            </a:r>
            <a:r>
              <a:rPr lang="sq-AL" sz="2000" dirty="0"/>
              <a:t>N</a:t>
            </a:r>
            <a:r>
              <a:rPr lang="sq-AL" sz="2000" dirty="0" smtClean="0"/>
              <a:t>ga ndërtimi i jashtëm shihet se skajet e tij janë të mufatura – </a:t>
            </a:r>
            <a:r>
              <a:rPr lang="sq-AL" sz="2000" b="1" dirty="0" smtClean="0"/>
              <a:t>mollëzat</a:t>
            </a:r>
            <a:r>
              <a:rPr lang="sq-AL" sz="2000" dirty="0" smtClean="0"/>
              <a:t>,</a:t>
            </a:r>
            <a:r>
              <a:rPr lang="sq-AL" sz="2000" b="1" dirty="0" smtClean="0"/>
              <a:t> </a:t>
            </a:r>
            <a:r>
              <a:rPr lang="sq-AL" sz="2000" dirty="0" smtClean="0"/>
              <a:t>të mbështjellura me </a:t>
            </a:r>
            <a:r>
              <a:rPr lang="sq-AL" sz="2000" b="1" dirty="0" smtClean="0"/>
              <a:t>ind kërcor</a:t>
            </a:r>
            <a:r>
              <a:rPr lang="sq-AL" sz="2000" dirty="0" smtClean="0"/>
              <a:t>. Pjesa e ashtit ndërmjet dy mollëzave është e mbështjellë me një shtresë të hollë por të fortë që quhet </a:t>
            </a:r>
            <a:r>
              <a:rPr lang="sq-AL" sz="2000" b="1" dirty="0" smtClean="0"/>
              <a:t>periost</a:t>
            </a:r>
            <a:r>
              <a:rPr lang="sq-AL" sz="2000" dirty="0" smtClean="0"/>
              <a:t>. Nëse bëhet prerja gjatësore e ashtit, nën periost ndodhet </a:t>
            </a:r>
            <a:r>
              <a:rPr lang="sq-AL" sz="2000" b="1" dirty="0" smtClean="0"/>
              <a:t>masa kompakte ashtrore</a:t>
            </a:r>
            <a:r>
              <a:rPr lang="sq-AL" sz="2000" dirty="0" smtClean="0"/>
              <a:t>, kurse mollëzat janë të mbushura me masën e fortë në </a:t>
            </a:r>
            <a:r>
              <a:rPr lang="sq-AL" sz="2000" b="1" dirty="0" smtClean="0"/>
              <a:t>formë sfungjerore</a:t>
            </a:r>
            <a:r>
              <a:rPr lang="sq-AL" sz="2000" dirty="0" smtClean="0"/>
              <a:t>.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9285668" y="1867436"/>
            <a:ext cx="2708302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q-AL" b="1" dirty="0" smtClean="0">
                <a:solidFill>
                  <a:schemeClr val="bg1"/>
                </a:solidFill>
              </a:rPr>
              <a:t>Indi kërcor artikular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14456" y="3039414"/>
            <a:ext cx="2021983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q-AL" b="1" dirty="0" smtClean="0">
                <a:solidFill>
                  <a:schemeClr val="bg1"/>
                </a:solidFill>
              </a:rPr>
              <a:t>Ashti sfungjeror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14456" y="4662152"/>
            <a:ext cx="1648496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q-AL" b="1" dirty="0" smtClean="0">
                <a:solidFill>
                  <a:schemeClr val="bg1"/>
                </a:solidFill>
              </a:rPr>
              <a:t>periosti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414456" y="5894416"/>
            <a:ext cx="240835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q-AL" b="1" dirty="0" smtClean="0">
                <a:solidFill>
                  <a:schemeClr val="bg1"/>
                </a:solidFill>
              </a:rPr>
              <a:t>Indi kërcor artikular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476149" y="4309055"/>
            <a:ext cx="221786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q-AL" b="1" dirty="0" smtClean="0">
                <a:solidFill>
                  <a:schemeClr val="bg1"/>
                </a:solidFill>
              </a:rPr>
              <a:t>Palca e verdhë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556124" y="2331476"/>
            <a:ext cx="2266682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q-AL" b="1" dirty="0" smtClean="0">
                <a:solidFill>
                  <a:schemeClr val="bg1"/>
                </a:solidFill>
              </a:rPr>
              <a:t>mollëza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395138" y="3552330"/>
            <a:ext cx="227956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q-AL" b="1" dirty="0" smtClean="0">
                <a:solidFill>
                  <a:schemeClr val="bg1"/>
                </a:solidFill>
              </a:rPr>
              <a:t>Gypi i palcës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90208" y="3921662"/>
            <a:ext cx="3103808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764336" y="1674251"/>
            <a:ext cx="2980419" cy="3394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764336" y="2146810"/>
            <a:ext cx="1344802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q-AL" b="1" dirty="0" smtClean="0">
                <a:solidFill>
                  <a:schemeClr val="bg1"/>
                </a:solidFill>
              </a:rPr>
              <a:t>epifiza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64336" y="3914150"/>
            <a:ext cx="1406495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q-AL" b="1" dirty="0" smtClean="0">
                <a:solidFill>
                  <a:schemeClr val="bg1"/>
                </a:solidFill>
              </a:rPr>
              <a:t>diafiza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64336" y="6183962"/>
            <a:ext cx="1344802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q-AL" b="1" dirty="0" smtClean="0">
                <a:solidFill>
                  <a:schemeClr val="bg1"/>
                </a:solidFill>
              </a:rPr>
              <a:t>epifiza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4021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951</TotalTime>
  <Words>319</Words>
  <Application>Microsoft Office PowerPoint</Application>
  <PresentationFormat>Widescreen</PresentationFormat>
  <Paragraphs>42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Gothic</vt:lpstr>
      <vt:lpstr>Wingdings 3</vt:lpstr>
      <vt:lpstr>Ion</vt:lpstr>
      <vt:lpstr>Qendra Burimore “Nënë Tereza”  Lënda: Biologji Klasa: VII  Njësia mësimore: Eshtrat, forma dhe ndëtimi i tyre</vt:lpstr>
      <vt:lpstr>PowerPoint Presentation</vt:lpstr>
      <vt:lpstr>Forma dhe ndërtimi i eshtrave</vt:lpstr>
      <vt:lpstr>Forma dhe ndërtimi i eshtrave</vt:lpstr>
      <vt:lpstr>Ndërtimi i ështrave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Qendra Burimore “Nënë Tereza”  Lënda: Biologji Klasa: VIII  Njësia mësimore:Shartimi te b</dc:title>
  <dc:creator>Gresa</dc:creator>
  <cp:lastModifiedBy>Gresa</cp:lastModifiedBy>
  <cp:revision>100</cp:revision>
  <dcterms:created xsi:type="dcterms:W3CDTF">2020-05-13T22:28:45Z</dcterms:created>
  <dcterms:modified xsi:type="dcterms:W3CDTF">2020-10-13T08:53:43Z</dcterms:modified>
</cp:coreProperties>
</file>