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03" autoAdjust="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D5FC-186A-4311-ADFA-488C4A99785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2D38-9F5E-466E-B7BE-B696295FD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8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2D38-9F5E-466E-B7BE-B696295FD9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82D38-9F5E-466E-B7BE-B696295FD9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2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8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0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22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6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C4A75-1B58-4C61-8D07-4D5DAE363344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3B87-74F3-497E-8F92-1356E9F509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fif"/><Relationship Id="rId3" Type="http://schemas.openxmlformats.org/officeDocument/2006/relationships/image" Target="../media/image12.jpeg"/><Relationship Id="rId7" Type="http://schemas.openxmlformats.org/officeDocument/2006/relationships/image" Target="../media/image16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fif"/><Relationship Id="rId10" Type="http://schemas.openxmlformats.org/officeDocument/2006/relationships/image" Target="../media/image19.jfif"/><Relationship Id="rId4" Type="http://schemas.openxmlformats.org/officeDocument/2006/relationships/image" Target="../media/image13.jfif"/><Relationship Id="rId9" Type="http://schemas.openxmlformats.org/officeDocument/2006/relationships/image" Target="../media/image18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339988"/>
          </a:xfrm>
        </p:spPr>
        <p:txBody>
          <a:bodyPr>
            <a:normAutofit fontScale="90000"/>
          </a:bodyPr>
          <a:lstStyle/>
          <a:p>
            <a:br>
              <a:rPr lang="sq-AL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br>
              <a:rPr lang="en-US" sz="2800" dirty="0">
                <a:latin typeface="Calibri" panose="020F0502020204030204" pitchFamily="34" charset="0"/>
              </a:rPr>
            </a:br>
            <a:r>
              <a:rPr lang="sq-AL" sz="2800" dirty="0">
                <a:latin typeface="Calibri" panose="020F0502020204030204" pitchFamily="34" charset="0"/>
              </a:rPr>
              <a:t>Q</a:t>
            </a:r>
            <a:r>
              <a:rPr lang="en-US" sz="2800" dirty="0">
                <a:latin typeface="Calibri" panose="020F0502020204030204" pitchFamily="34" charset="0"/>
              </a:rPr>
              <a:t>BMK</a:t>
            </a:r>
            <a:r>
              <a:rPr lang="sq-AL" sz="2800" dirty="0">
                <a:latin typeface="Calibri" panose="020F0502020204030204" pitchFamily="34" charset="0"/>
              </a:rPr>
              <a:t> “Nënë Tereza”</a:t>
            </a:r>
            <a:r>
              <a:rPr lang="en-US" sz="2800" dirty="0">
                <a:latin typeface="Calibri" panose="020F0502020204030204" pitchFamily="34" charset="0"/>
              </a:rPr>
              <a:t>-</a:t>
            </a:r>
            <a:r>
              <a:rPr lang="en-US" sz="2800" dirty="0" err="1">
                <a:latin typeface="Calibri" panose="020F0502020204030204" pitchFamily="34" charset="0"/>
              </a:rPr>
              <a:t>Prizren</a:t>
            </a:r>
            <a:br>
              <a:rPr lang="sq-AL" sz="2800" dirty="0">
                <a:latin typeface="Calibri" panose="020F0502020204030204" pitchFamily="34" charset="0"/>
              </a:rPr>
            </a:br>
            <a:br>
              <a:rPr lang="sq-AL" sz="2800" b="1" dirty="0">
                <a:latin typeface="Calibri" panose="020F0502020204030204" pitchFamily="34" charset="0"/>
              </a:rPr>
            </a:br>
            <a:r>
              <a:rPr lang="sq-AL" sz="2800" dirty="0">
                <a:latin typeface="Calibri" panose="020F0502020204030204" pitchFamily="34" charset="0"/>
              </a:rPr>
              <a:t>Shkolla e mesme profesionale</a:t>
            </a:r>
            <a:br>
              <a:rPr lang="sq-AL" sz="2800" dirty="0">
                <a:latin typeface="Calibri" panose="020F0502020204030204" pitchFamily="34" charset="0"/>
              </a:rPr>
            </a:br>
            <a:r>
              <a:rPr lang="sq-AL" sz="2800" dirty="0">
                <a:latin typeface="Calibri" panose="020F0502020204030204" pitchFamily="34" charset="0"/>
              </a:rPr>
              <a:t>Drejtimi: </a:t>
            </a:r>
            <a:r>
              <a:rPr lang="sq-AL" sz="2800" b="1" dirty="0">
                <a:latin typeface="Calibri" panose="020F0502020204030204" pitchFamily="34" charset="0"/>
              </a:rPr>
              <a:t>Ushqimor-kuzhinieri</a:t>
            </a:r>
            <a:br>
              <a:rPr lang="sq-AL" sz="2800" dirty="0">
                <a:latin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</a:rPr>
              <a:t>L</a:t>
            </a:r>
            <a:r>
              <a:rPr lang="sq-AL" sz="2800" dirty="0">
                <a:latin typeface="Calibri" panose="020F0502020204030204" pitchFamily="34" charset="0"/>
              </a:rPr>
              <a:t>ënda: </a:t>
            </a:r>
            <a:r>
              <a:rPr lang="sq-AL" sz="2800" b="1" dirty="0">
                <a:latin typeface="Calibri" panose="020F0502020204030204" pitchFamily="34" charset="0"/>
              </a:rPr>
              <a:t>Mikrobiologji</a:t>
            </a:r>
            <a:br>
              <a:rPr lang="sq-AL" sz="2800" b="1" dirty="0">
                <a:latin typeface="Calibri" panose="020F0502020204030204" pitchFamily="34" charset="0"/>
              </a:rPr>
            </a:br>
            <a:r>
              <a:rPr lang="sq-AL" sz="2800" dirty="0">
                <a:latin typeface="Calibri" panose="020F0502020204030204" pitchFamily="34" charset="0"/>
              </a:rPr>
              <a:t>Klasa: </a:t>
            </a:r>
            <a:r>
              <a:rPr lang="sq-AL" sz="2800" b="1" dirty="0">
                <a:latin typeface="Calibri" panose="020F0502020204030204" pitchFamily="34" charset="0"/>
              </a:rPr>
              <a:t>XI</a:t>
            </a:r>
            <a:br>
              <a:rPr lang="sq-AL" sz="2800" dirty="0">
                <a:latin typeface="Calibri" panose="020F0502020204030204" pitchFamily="34" charset="0"/>
              </a:rPr>
            </a:b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76466"/>
            <a:ext cx="12192000" cy="2381533"/>
          </a:xfrm>
        </p:spPr>
        <p:txBody>
          <a:bodyPr>
            <a:noAutofit/>
          </a:bodyPr>
          <a:lstStyle/>
          <a:p>
            <a:endParaRPr lang="en-US" dirty="0">
              <a:latin typeface="Calibri" panose="020F0502020204030204" pitchFamily="34" charset="0"/>
            </a:endParaRPr>
          </a:p>
          <a:p>
            <a:r>
              <a:rPr lang="sq-AL" dirty="0">
                <a:latin typeface="Calibri" panose="020F0502020204030204" pitchFamily="34" charset="0"/>
              </a:rPr>
              <a:t>Njësia mësimore: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Virus</a:t>
            </a:r>
            <a:r>
              <a:rPr lang="sq-AL" b="1" dirty="0">
                <a:latin typeface="Calibri" panose="020F0502020204030204" pitchFamily="34" charset="0"/>
              </a:rPr>
              <a:t>et</a:t>
            </a:r>
            <a:endParaRPr lang="sq-AL" dirty="0">
              <a:latin typeface="Calibri" panose="020F0502020204030204" pitchFamily="34" charset="0"/>
            </a:endParaRPr>
          </a:p>
          <a:p>
            <a:r>
              <a:rPr lang="sq-AL" sz="22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en-GB" sz="2200" dirty="0">
                <a:latin typeface="Calibri" panose="020F0502020204030204" pitchFamily="34" charset="0"/>
              </a:rPr>
              <a:t> M</a:t>
            </a:r>
            <a:r>
              <a:rPr lang="sq-AL" sz="2200" dirty="0">
                <a:latin typeface="Calibri" panose="020F0502020204030204" pitchFamily="34" charset="0"/>
              </a:rPr>
              <a:t>ësimdhënësi: Mejreme Qela</a:t>
            </a:r>
          </a:p>
          <a:p>
            <a:endParaRPr lang="sq-AL" sz="1600" dirty="0"/>
          </a:p>
          <a:p>
            <a:r>
              <a:rPr lang="sq-AL" sz="1600" dirty="0"/>
              <a:t> </a:t>
            </a:r>
            <a:r>
              <a:rPr lang="sq-AL" sz="1600" dirty="0">
                <a:latin typeface="Calibri" panose="020F0502020204030204" pitchFamily="34" charset="0"/>
              </a:rPr>
              <a:t>Prizren 2020</a:t>
            </a:r>
            <a:endParaRPr lang="de-DE" sz="16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Fotografia e QBMK Nënë Tereza- Prizren, Mësimi online">
            <a:extLst>
              <a:ext uri="{FF2B5EF4-FFF2-40B4-BE49-F238E27FC236}">
                <a16:creationId xmlns:a16="http://schemas.microsoft.com/office/drawing/2014/main" id="{1E76AF13-7E6E-4ED1-AA54-A3018601EB3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9978"/>
            <a:ext cx="1676400" cy="169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554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3581"/>
          </a:xfrm>
        </p:spPr>
        <p:txBody>
          <a:bodyPr/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14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1995" y="3677553"/>
            <a:ext cx="54500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q-AL" sz="2400" b="1" dirty="0">
                <a:solidFill>
                  <a:srgbClr val="C00000"/>
                </a:solidFill>
              </a:rPr>
              <a:t>   Viruset janë organizma mikrobiologjik më të vegjël infektiv, të cilët dukshëm dallohen prej të gjithë mikroorganizmave të tjerë njëqelizor. Viruset në vete përmbajnë vetëm njërin nga acidet </a:t>
            </a:r>
            <a:r>
              <a:rPr lang="sq-AL" sz="2400" b="1" dirty="0" err="1">
                <a:solidFill>
                  <a:srgbClr val="C00000"/>
                </a:solidFill>
              </a:rPr>
              <a:t>nukleinike</a:t>
            </a:r>
            <a:r>
              <a:rPr lang="sq-AL" sz="2400" b="1" dirty="0">
                <a:solidFill>
                  <a:srgbClr val="C00000"/>
                </a:solidFill>
              </a:rPr>
              <a:t> ARN ose ADN. Acidi </a:t>
            </a:r>
            <a:r>
              <a:rPr lang="sq-AL" sz="2400" b="1" dirty="0" err="1">
                <a:solidFill>
                  <a:srgbClr val="C00000"/>
                </a:solidFill>
              </a:rPr>
              <a:t>nukleinik</a:t>
            </a:r>
            <a:r>
              <a:rPr lang="sq-AL" sz="2400" b="1" dirty="0">
                <a:solidFill>
                  <a:srgbClr val="C00000"/>
                </a:solidFill>
              </a:rPr>
              <a:t> është i </a:t>
            </a:r>
            <a:r>
              <a:rPr lang="sq-AL" sz="2400" b="1" dirty="0" err="1">
                <a:solidFill>
                  <a:srgbClr val="C00000"/>
                </a:solidFill>
              </a:rPr>
              <a:t>mbështjellur</a:t>
            </a:r>
            <a:r>
              <a:rPr lang="sq-AL" sz="2400" b="1" dirty="0">
                <a:solidFill>
                  <a:srgbClr val="C00000"/>
                </a:solidFill>
              </a:rPr>
              <a:t> nga një mbështjellës </a:t>
            </a:r>
            <a:r>
              <a:rPr lang="sq-AL" sz="2400" b="1" dirty="0" err="1">
                <a:solidFill>
                  <a:srgbClr val="C00000"/>
                </a:solidFill>
              </a:rPr>
              <a:t>proteinik</a:t>
            </a:r>
            <a:r>
              <a:rPr lang="sq-AL" sz="2400" b="1" dirty="0">
                <a:solidFill>
                  <a:srgbClr val="C00000"/>
                </a:solidFill>
              </a:rPr>
              <a:t> dhe njësia e tërësishme infektive që quhet </a:t>
            </a:r>
            <a:r>
              <a:rPr lang="sq-AL" sz="2400" b="1" dirty="0" err="1">
                <a:solidFill>
                  <a:srgbClr val="C00000"/>
                </a:solidFill>
              </a:rPr>
              <a:t>viron</a:t>
            </a:r>
            <a:r>
              <a:rPr lang="sq-AL" sz="2400" b="1" dirty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95829" y="157848"/>
            <a:ext cx="2197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4000" b="1" dirty="0">
                <a:solidFill>
                  <a:schemeClr val="bg1"/>
                </a:solidFill>
              </a:rPr>
              <a:t>Virus</a:t>
            </a:r>
            <a:r>
              <a:rPr lang="en-US" sz="4000" b="1" dirty="0">
                <a:solidFill>
                  <a:schemeClr val="bg1"/>
                </a:solidFill>
              </a:rPr>
              <a:t>e</a:t>
            </a:r>
            <a:r>
              <a:rPr lang="sq-AL" sz="4000" b="1" dirty="0">
                <a:solidFill>
                  <a:schemeClr val="bg1"/>
                </a:solidFill>
              </a:rPr>
              <a:t>t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9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8129" y="333354"/>
            <a:ext cx="10515600" cy="764273"/>
          </a:xfrm>
        </p:spPr>
        <p:txBody>
          <a:bodyPr>
            <a:normAutofit/>
          </a:bodyPr>
          <a:lstStyle/>
          <a:p>
            <a:pPr algn="ctr"/>
            <a:r>
              <a:rPr lang="sq-AL" b="1" dirty="0"/>
              <a:t>Virioni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1987138"/>
            <a:ext cx="6179671" cy="4717661"/>
          </a:xfr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87" y="270798"/>
            <a:ext cx="4572000" cy="256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5146" y="4345969"/>
            <a:ext cx="212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/>
              <a:t>Acidi nukleinik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84561" y="2832596"/>
            <a:ext cx="2497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/>
              <a:t>Mbështjellësi proteinik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70997" y="6289512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/>
              <a:t>Thepat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70997" y="5745707"/>
            <a:ext cx="2977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/>
              <a:t>Shtresa e jashtme</a:t>
            </a:r>
            <a:endParaRPr lang="en-US" sz="2400" b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780430" y="4530635"/>
            <a:ext cx="54591" cy="61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1"/>
            <a:endCxn id="6" idx="1"/>
          </p:cNvCxnSpPr>
          <p:nvPr/>
        </p:nvCxnSpPr>
        <p:spPr>
          <a:xfrm>
            <a:off x="3985146" y="457680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1"/>
          </p:cNvCxnSpPr>
          <p:nvPr/>
        </p:nvCxnSpPr>
        <p:spPr>
          <a:xfrm flipH="1">
            <a:off x="2251882" y="4576802"/>
            <a:ext cx="1733264" cy="35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675082" y="3199977"/>
            <a:ext cx="1105349" cy="332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8" idx="1"/>
          </p:cNvCxnSpPr>
          <p:nvPr/>
        </p:nvCxnSpPr>
        <p:spPr>
          <a:xfrm flipH="1" flipV="1">
            <a:off x="2825087" y="6010998"/>
            <a:ext cx="545910" cy="509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473940" y="2980914"/>
            <a:ext cx="5843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800" dirty="0"/>
              <a:t>     </a:t>
            </a:r>
            <a:r>
              <a:rPr lang="sq-AL" sz="2800" b="1" dirty="0" err="1"/>
              <a:t>Virioni</a:t>
            </a:r>
            <a:r>
              <a:rPr lang="sq-AL" sz="2800" dirty="0"/>
              <a:t> paraqet fazën më të përshtatshme dhe më të ndjeshme të ciklit jetësor të virusit. Sipas strukturës </a:t>
            </a:r>
            <a:r>
              <a:rPr lang="sq-AL" sz="2800" dirty="0" err="1"/>
              <a:t>virioni</a:t>
            </a:r>
            <a:r>
              <a:rPr lang="sq-AL" sz="2800" dirty="0"/>
              <a:t> ndërtohet nga </a:t>
            </a:r>
            <a:r>
              <a:rPr lang="sq-AL" sz="2800" b="1" dirty="0"/>
              <a:t>acidi</a:t>
            </a:r>
            <a:r>
              <a:rPr lang="sq-AL" sz="2800" dirty="0"/>
              <a:t> </a:t>
            </a:r>
            <a:r>
              <a:rPr lang="sq-AL" sz="2800" b="1" dirty="0" err="1"/>
              <a:t>nukleinik</a:t>
            </a:r>
            <a:r>
              <a:rPr lang="sq-AL" sz="2800" dirty="0"/>
              <a:t> i cili është i mbështjellë me </a:t>
            </a:r>
            <a:r>
              <a:rPr lang="sq-AL" sz="2800" b="1" dirty="0"/>
              <a:t>molekula </a:t>
            </a:r>
            <a:r>
              <a:rPr lang="sq-AL" sz="2800" b="1" dirty="0" err="1"/>
              <a:t>proteinike</a:t>
            </a:r>
            <a:r>
              <a:rPr lang="sq-AL" sz="2800" b="1" dirty="0"/>
              <a:t> </a:t>
            </a:r>
            <a:r>
              <a:rPr lang="sq-AL" sz="2800" dirty="0"/>
              <a:t>të radhitura në mënyrë të rregullt e që bashkërisht formojnë mbështjellësin e quajtur </a:t>
            </a:r>
            <a:r>
              <a:rPr lang="sq-AL" sz="2800" b="1" dirty="0" err="1"/>
              <a:t>kapsidë</a:t>
            </a:r>
            <a:r>
              <a:rPr lang="sq-AL" sz="2800" b="1" dirty="0"/>
              <a:t>.</a:t>
            </a:r>
            <a:r>
              <a:rPr lang="en-US" sz="2800" b="1" dirty="0"/>
              <a:t> </a:t>
            </a:r>
            <a:endParaRPr lang="sq-AL" sz="28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27870" y="2222533"/>
            <a:ext cx="2183749" cy="464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q-AL" sz="2400" b="1" dirty="0"/>
              <a:t>Kapsida</a:t>
            </a:r>
            <a:endParaRPr lang="en-US" sz="2400" b="1" dirty="0"/>
          </a:p>
        </p:txBody>
      </p:sp>
      <p:cxnSp>
        <p:nvCxnSpPr>
          <p:cNvPr id="40" name="Straight Arrow Connector 39"/>
          <p:cNvCxnSpPr>
            <a:stCxn id="38" idx="1"/>
            <a:endCxn id="38" idx="1"/>
          </p:cNvCxnSpPr>
          <p:nvPr/>
        </p:nvCxnSpPr>
        <p:spPr>
          <a:xfrm>
            <a:off x="3327870" y="245473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8" idx="1"/>
          </p:cNvCxnSpPr>
          <p:nvPr/>
        </p:nvCxnSpPr>
        <p:spPr>
          <a:xfrm flipH="1">
            <a:off x="2382691" y="2454733"/>
            <a:ext cx="945179" cy="745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2082018" y="2438071"/>
            <a:ext cx="1254861" cy="4585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 flipV="1">
            <a:off x="2686929" y="5498306"/>
            <a:ext cx="684068" cy="4782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382691" y="4003837"/>
            <a:ext cx="1602455" cy="4786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26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7507" y="295422"/>
            <a:ext cx="12192000" cy="1111347"/>
          </a:xfrm>
        </p:spPr>
        <p:txBody>
          <a:bodyPr/>
          <a:lstStyle/>
          <a:p>
            <a:pPr algn="ctr"/>
            <a:r>
              <a:rPr lang="sq-AL" b="1" dirty="0"/>
              <a:t>Infeksioni latent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07" y="2096086"/>
            <a:ext cx="4820530" cy="4092688"/>
          </a:xfrm>
        </p:spPr>
      </p:pic>
      <p:sp>
        <p:nvSpPr>
          <p:cNvPr id="5" name="TextBox 4"/>
          <p:cNvSpPr txBox="1"/>
          <p:nvPr/>
        </p:nvSpPr>
        <p:spPr>
          <a:xfrm flipH="1">
            <a:off x="492364" y="1978421"/>
            <a:ext cx="510657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dirty="0"/>
              <a:t>     Asnjëherë nuk jemi të sigurt se a jemi të infektuar nga një virus i caktuar ( tani  </a:t>
            </a:r>
            <a:r>
              <a:rPr lang="sq-AL" sz="2400" b="1" dirty="0"/>
              <a:t>Covid-19</a:t>
            </a:r>
            <a:r>
              <a:rPr lang="sq-AL" sz="2400" dirty="0"/>
              <a:t>). </a:t>
            </a:r>
          </a:p>
          <a:p>
            <a:r>
              <a:rPr lang="sq-AL" sz="2400" dirty="0"/>
              <a:t>     Në disa raste infektimi me virus, në organizmin e personave të infektuar manifestohet pa kurrfarë çrregullimesh. Në raste të tilla flitet për </a:t>
            </a:r>
            <a:r>
              <a:rPr lang="sq-AL" sz="2400" b="1" dirty="0"/>
              <a:t>infeksionin latent </a:t>
            </a:r>
            <a:r>
              <a:rPr lang="sq-AL" sz="2400" dirty="0"/>
              <a:t>me virus. Virusi mund të qëndroj në organizëm gjatë tërë kohës. </a:t>
            </a:r>
            <a:r>
              <a:rPr lang="sq-AL" sz="2400" b="1" dirty="0"/>
              <a:t>Simptomat e këtyre infektimeve paraqiten pas ngarkesave të mëdha psikike dhe infektimeve tjera</a:t>
            </a:r>
            <a:r>
              <a:rPr lang="sq-AL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58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296" y="98945"/>
            <a:ext cx="12192000" cy="941695"/>
          </a:xfrm>
        </p:spPr>
        <p:txBody>
          <a:bodyPr/>
          <a:lstStyle/>
          <a:p>
            <a:pPr algn="ctr"/>
            <a:r>
              <a:rPr lang="sq-AL" b="1" dirty="0"/>
              <a:t>Madhësia dhe forma e virus</a:t>
            </a:r>
            <a:r>
              <a:rPr lang="en-US" b="1" dirty="0"/>
              <a:t>e</a:t>
            </a:r>
            <a:r>
              <a:rPr lang="sq-AL" b="1" dirty="0"/>
              <a:t>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4525"/>
            <a:ext cx="12192000" cy="5793475"/>
          </a:xfrm>
        </p:spPr>
        <p:txBody>
          <a:bodyPr>
            <a:normAutofit/>
          </a:bodyPr>
          <a:lstStyle/>
          <a:p>
            <a:endParaRPr lang="sq-AL" sz="2400" b="1" dirty="0"/>
          </a:p>
          <a:p>
            <a:endParaRPr lang="sq-AL" sz="2400" b="1" dirty="0"/>
          </a:p>
          <a:p>
            <a:r>
              <a:rPr lang="sq-AL" sz="2400" b="1" dirty="0"/>
              <a:t>Madhësia e viruseve</a:t>
            </a:r>
          </a:p>
          <a:p>
            <a:pPr marL="0" indent="0">
              <a:buNone/>
            </a:pPr>
            <a:r>
              <a:rPr lang="sq-AL" sz="2400" dirty="0"/>
              <a:t>  Madhësia e viruseve sillet prej </a:t>
            </a:r>
            <a:r>
              <a:rPr lang="sq-AL" sz="2400" b="1" dirty="0"/>
              <a:t>30 – 300 </a:t>
            </a:r>
            <a:r>
              <a:rPr lang="sq-AL" sz="2400" b="1" dirty="0" err="1"/>
              <a:t>nm</a:t>
            </a:r>
            <a:r>
              <a:rPr lang="sq-AL" sz="2400" b="1" dirty="0"/>
              <a:t>, </a:t>
            </a:r>
          </a:p>
          <a:p>
            <a:pPr marL="0" indent="0">
              <a:buNone/>
            </a:pPr>
            <a:r>
              <a:rPr lang="sq-AL" sz="2400" dirty="0"/>
              <a:t>prandaj madhësia e tyre nuk mund të vërehet</a:t>
            </a:r>
          </a:p>
          <a:p>
            <a:pPr marL="0" indent="0">
              <a:buNone/>
            </a:pPr>
            <a:r>
              <a:rPr lang="sq-AL" sz="2400" dirty="0"/>
              <a:t>në mikroskopin optik por vetëm në </a:t>
            </a:r>
          </a:p>
          <a:p>
            <a:pPr marL="0" indent="0">
              <a:buNone/>
            </a:pPr>
            <a:r>
              <a:rPr lang="sq-AL" sz="2400" b="1" dirty="0"/>
              <a:t>mikroskopin elektronik</a:t>
            </a:r>
            <a:r>
              <a:rPr lang="sq-AL" sz="2400" dirty="0"/>
              <a:t>.</a:t>
            </a:r>
          </a:p>
          <a:p>
            <a:endParaRPr lang="sq-AL" sz="2400" b="1" dirty="0"/>
          </a:p>
          <a:p>
            <a:r>
              <a:rPr lang="sq-AL" sz="2400" b="1" dirty="0"/>
              <a:t>Format e viruseve</a:t>
            </a:r>
          </a:p>
          <a:p>
            <a:pPr marL="0" indent="0">
              <a:buNone/>
            </a:pPr>
            <a:r>
              <a:rPr lang="sq-AL" sz="2400" dirty="0"/>
              <a:t>Viruset kanë forma të ndryshme si: </a:t>
            </a:r>
            <a:r>
              <a:rPr lang="sq-AL" sz="2400" b="1" dirty="0"/>
              <a:t>sferike</a:t>
            </a:r>
            <a:r>
              <a:rPr lang="sq-AL" sz="2400" dirty="0"/>
              <a:t>,</a:t>
            </a:r>
          </a:p>
          <a:p>
            <a:pPr marL="0" indent="0">
              <a:buNone/>
            </a:pPr>
            <a:r>
              <a:rPr lang="sq-AL" sz="2400" b="1" dirty="0"/>
              <a:t>elipse</a:t>
            </a:r>
            <a:r>
              <a:rPr lang="sq-AL" sz="2400" dirty="0"/>
              <a:t>, </a:t>
            </a:r>
            <a:r>
              <a:rPr lang="sq-AL" sz="2400" b="1" dirty="0" err="1"/>
              <a:t>shkopthore</a:t>
            </a:r>
            <a:r>
              <a:rPr lang="sq-AL" sz="2400" dirty="0"/>
              <a:t>, </a:t>
            </a:r>
            <a:r>
              <a:rPr lang="sq-AL" sz="2400" b="1" dirty="0"/>
              <a:t>kubike</a:t>
            </a:r>
            <a:r>
              <a:rPr lang="sq-AL" sz="2400" dirty="0"/>
              <a:t> formë të kokrrës së </a:t>
            </a:r>
          </a:p>
          <a:p>
            <a:pPr marL="0" indent="0">
              <a:buNone/>
            </a:pPr>
            <a:r>
              <a:rPr lang="sq-AL" sz="2400" b="1" dirty="0"/>
              <a:t>qershisë me bisht </a:t>
            </a:r>
            <a:r>
              <a:rPr lang="sq-AL" sz="2400" dirty="0"/>
              <a:t>etj.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51" y="1290330"/>
            <a:ext cx="6405349" cy="3522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102" y="4924266"/>
            <a:ext cx="1791642" cy="18219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68" y="5120640"/>
            <a:ext cx="2014534" cy="16534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90" y="5166288"/>
            <a:ext cx="1970954" cy="160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1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6357" y="437464"/>
            <a:ext cx="12192001" cy="1023581"/>
          </a:xfrm>
        </p:spPr>
        <p:txBody>
          <a:bodyPr/>
          <a:lstStyle/>
          <a:p>
            <a:pPr algn="ctr"/>
            <a:r>
              <a:rPr lang="sq-AL" b="1" dirty="0"/>
              <a:t>Shumimi i virus</a:t>
            </a:r>
            <a:r>
              <a:rPr lang="en-US" b="1" dirty="0"/>
              <a:t>e</a:t>
            </a:r>
            <a:r>
              <a:rPr lang="sq-AL" b="1" dirty="0"/>
              <a:t>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126" y="1665028"/>
            <a:ext cx="5827593" cy="493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dirty="0"/>
              <a:t>    </a:t>
            </a:r>
          </a:p>
          <a:p>
            <a:pPr marL="0" indent="0" algn="just">
              <a:buNone/>
            </a:pPr>
            <a:r>
              <a:rPr lang="sq-AL" b="1" dirty="0"/>
              <a:t>    Shumimi i viruseve </a:t>
            </a:r>
            <a:r>
              <a:rPr lang="sq-AL" dirty="0"/>
              <a:t>nuk ka kurrfarë ngjashmërie me shumimin e mikroorganizmave të tjerë. Viruset nuk mund të shumohen me ndarje të thjeshtë ose shpartallimin e grimcës virusale.</a:t>
            </a:r>
            <a:r>
              <a:rPr lang="en-US" dirty="0"/>
              <a:t> </a:t>
            </a:r>
            <a:r>
              <a:rPr lang="sq-AL" dirty="0"/>
              <a:t>Kur virusi </a:t>
            </a:r>
            <a:r>
              <a:rPr lang="sq-AL" dirty="0" err="1"/>
              <a:t>infekcioz</a:t>
            </a:r>
            <a:r>
              <a:rPr lang="sq-AL" dirty="0"/>
              <a:t> hyn në qelizë shkakton </a:t>
            </a:r>
            <a:r>
              <a:rPr lang="sq-AL" b="1" dirty="0"/>
              <a:t>prodhimin dhe lirimin e një sasie të madhe të grimcave të reja virusale</a:t>
            </a:r>
            <a:r>
              <a:rPr lang="sq-AL" dirty="0"/>
              <a:t> e me këtë cikli i zhvillimit të tij përfundon.</a:t>
            </a:r>
            <a:r>
              <a:rPr lang="en-US" dirty="0"/>
              <a:t> </a:t>
            </a:r>
            <a:r>
              <a:rPr lang="sq-AL" dirty="0"/>
              <a:t>Për këtë shumimi i viruseve njihet si </a:t>
            </a:r>
            <a:r>
              <a:rPr lang="sq-AL" b="1" dirty="0"/>
              <a:t>riprodhim</a:t>
            </a:r>
            <a:r>
              <a:rPr lang="sq-AL" dirty="0"/>
              <a:t>.</a:t>
            </a:r>
            <a:r>
              <a:rPr lang="en-US" dirty="0"/>
              <a:t> </a:t>
            </a:r>
            <a:endParaRPr lang="sq-A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69" y="2292824"/>
            <a:ext cx="5523930" cy="4125036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641145" y="4979963"/>
            <a:ext cx="4515729" cy="154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05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5009" y="74743"/>
            <a:ext cx="12192000" cy="817616"/>
          </a:xfrm>
        </p:spPr>
        <p:txBody>
          <a:bodyPr/>
          <a:lstStyle/>
          <a:p>
            <a:pPr algn="ctr"/>
            <a:r>
              <a:rPr lang="sq-AL" b="1" dirty="0"/>
              <a:t>Klasifikimi i virus</a:t>
            </a:r>
            <a:r>
              <a:rPr lang="en-US" b="1" dirty="0"/>
              <a:t>e</a:t>
            </a:r>
            <a:r>
              <a:rPr lang="sq-AL" b="1" dirty="0"/>
              <a:t>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82" y="1031237"/>
            <a:ext cx="5510709" cy="5766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  </a:t>
            </a:r>
            <a:endParaRPr lang="sq-AL" sz="2400" dirty="0"/>
          </a:p>
          <a:p>
            <a:pPr marL="0" indent="0">
              <a:buNone/>
            </a:pPr>
            <a:r>
              <a:rPr lang="sq-AL" sz="2400" dirty="0"/>
              <a:t>      Duke u mbështetur në prejardhjen e   </a:t>
            </a:r>
          </a:p>
          <a:p>
            <a:pPr marL="0" indent="0">
              <a:buNone/>
            </a:pPr>
            <a:r>
              <a:rPr lang="sq-AL" sz="2400" dirty="0"/>
              <a:t>organizmave që infektohen, viruset</a:t>
            </a:r>
          </a:p>
          <a:p>
            <a:pPr marL="0" indent="0">
              <a:buNone/>
            </a:pPr>
            <a:r>
              <a:rPr lang="sq-AL" sz="2400" dirty="0"/>
              <a:t>ndahen në tri grupe të mëdha: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b="1" dirty="0"/>
              <a:t>Viruset </a:t>
            </a:r>
            <a:r>
              <a:rPr lang="sq-AL" sz="2400" b="1" dirty="0" err="1"/>
              <a:t>animal</a:t>
            </a:r>
            <a:endParaRPr lang="sq-AL" sz="2400" b="1" dirty="0"/>
          </a:p>
          <a:p>
            <a:pPr marL="514350" indent="-514350">
              <a:buFont typeface="+mj-lt"/>
              <a:buAutoNum type="arabicPeriod"/>
            </a:pPr>
            <a:r>
              <a:rPr lang="sq-AL" sz="2400" b="1" dirty="0"/>
              <a:t>Viruset bimor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b="1" dirty="0"/>
              <a:t>Viruset bakterial</a:t>
            </a:r>
          </a:p>
          <a:p>
            <a:pPr marL="0" indent="0">
              <a:buNone/>
            </a:pPr>
            <a:endParaRPr lang="sq-AL" sz="2400" dirty="0"/>
          </a:p>
          <a:p>
            <a:pPr marL="0" indent="0">
              <a:buNone/>
            </a:pPr>
            <a:r>
              <a:rPr lang="sq-AL" sz="2400" dirty="0"/>
              <a:t>    Në kuadër të virusologjisë special</a:t>
            </a:r>
          </a:p>
          <a:p>
            <a:pPr marL="0" indent="0">
              <a:buNone/>
            </a:pPr>
            <a:r>
              <a:rPr lang="sq-AL" sz="2400" dirty="0"/>
              <a:t> viruset ndahen në: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b="1" dirty="0"/>
              <a:t>Viruset me ARN</a:t>
            </a:r>
          </a:p>
          <a:p>
            <a:pPr marL="514350" indent="-514350">
              <a:buFont typeface="+mj-lt"/>
              <a:buAutoNum type="arabicPeriod"/>
            </a:pPr>
            <a:r>
              <a:rPr lang="sq-AL" sz="2400" b="1" dirty="0"/>
              <a:t>Viruset me ADN </a:t>
            </a:r>
            <a:r>
              <a:rPr lang="en-US" sz="2400" b="1" dirty="0"/>
              <a:t> </a:t>
            </a:r>
            <a:endParaRPr lang="sq-AL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375" y="3279956"/>
            <a:ext cx="2124894" cy="1639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5112246"/>
            <a:ext cx="2202879" cy="16851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865" y="5112246"/>
            <a:ext cx="2143125" cy="16931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36" y="1257774"/>
            <a:ext cx="1894551" cy="1888201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7" y="3277773"/>
            <a:ext cx="2151902" cy="1641390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671" y="1184382"/>
            <a:ext cx="2033515" cy="192672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92630" y="827328"/>
            <a:ext cx="354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sz="2400" b="1" dirty="0"/>
              <a:t>Mozaik virus</a:t>
            </a:r>
            <a:r>
              <a:rPr lang="en-US" sz="2400" b="1" dirty="0"/>
              <a:t>e</a:t>
            </a:r>
            <a:r>
              <a:rPr lang="sq-AL" sz="2400" b="1" dirty="0"/>
              <a:t>sh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90" y="3258241"/>
            <a:ext cx="2035170" cy="1673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890" y="5112246"/>
            <a:ext cx="2035170" cy="1685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60" y="1281297"/>
            <a:ext cx="1857832" cy="1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9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431</Words>
  <Application>Microsoft Office PowerPoint</Application>
  <PresentationFormat>Widescreen</PresentationFormat>
  <Paragraphs>50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     QBMK “Nënë Tereza”-Prizren  Shkolla e mesme profesionale Drejtimi: Ushqimor-kuzhinieri Lënda: Mikrobiologji Klasa: XI </vt:lpstr>
      <vt:lpstr>PowerPoint Presentation</vt:lpstr>
      <vt:lpstr>Virioni</vt:lpstr>
      <vt:lpstr>Infeksioni latent</vt:lpstr>
      <vt:lpstr>Madhësia dhe forma e viruseve</vt:lpstr>
      <vt:lpstr>Shumimi i viruseve</vt:lpstr>
      <vt:lpstr>Klasifikimi i viruseve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Qendra Burimore “Nënë Tereza”  Shkolla e mesme profesionale Drejtimi: Ushqimor-kuzhinieri Lënda: Mikrobiologji Klasa: XI  Njësia mësimore: Virusët</dc:title>
  <dc:creator>Gresa</dc:creator>
  <cp:lastModifiedBy>ahmet mahmutaj</cp:lastModifiedBy>
  <cp:revision>54</cp:revision>
  <dcterms:created xsi:type="dcterms:W3CDTF">2020-05-15T00:00:00Z</dcterms:created>
  <dcterms:modified xsi:type="dcterms:W3CDTF">2020-06-16T08:39:59Z</dcterms:modified>
</cp:coreProperties>
</file>