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64" r:id="rId3"/>
    <p:sldId id="270" r:id="rId4"/>
    <p:sldId id="265" r:id="rId5"/>
    <p:sldId id="266" r:id="rId6"/>
    <p:sldId id="267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t mahmutaj" initials="am" lastIdx="1" clrIdx="0">
    <p:extLst>
      <p:ext uri="{19B8F6BF-5375-455C-9EA6-DF929625EA0E}">
        <p15:presenceInfo xmlns:p15="http://schemas.microsoft.com/office/powerpoint/2012/main" userId="748e92373018b8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2B22-EDC2-4FC4-B4C2-7725919DDAE4}" type="datetimeFigureOut">
              <a:rPr lang="en-US" smtClean="0"/>
              <a:pPr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PARAFJALËT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5145088"/>
            <a:ext cx="4876800" cy="1179512"/>
          </a:xfrm>
        </p:spPr>
        <p:txBody>
          <a:bodyPr>
            <a:normAutofit/>
          </a:bodyPr>
          <a:lstStyle/>
          <a:p>
            <a:r>
              <a:rPr lang="en-US" sz="2000" dirty="0"/>
              <a:t>Prof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lëndës</a:t>
            </a:r>
            <a:r>
              <a:rPr lang="en-US" sz="2000" dirty="0"/>
              <a:t> : </a:t>
            </a:r>
          </a:p>
          <a:p>
            <a:r>
              <a:rPr lang="en-US" sz="2000" dirty="0" err="1"/>
              <a:t>Mirije</a:t>
            </a:r>
            <a:r>
              <a:rPr lang="en-US" sz="2000" dirty="0"/>
              <a:t> </a:t>
            </a:r>
            <a:r>
              <a:rPr lang="en-US" sz="2000" dirty="0" err="1"/>
              <a:t>Mehmeti</a:t>
            </a:r>
            <a:endParaRPr lang="en-US" sz="2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3124200"/>
            <a:ext cx="64008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7650" name="Picture 2" descr="Fotografia e QBMK Nënë Tereza- Prizren, Mësimi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855421"/>
            <a:ext cx="1524000" cy="1543291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905000" y="3581400"/>
            <a:ext cx="6400800" cy="16002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QBMK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Nënë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Tereza- </a:t>
            </a:r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Prizren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___________________________</a:t>
            </a:r>
          </a:p>
          <a:p>
            <a:pPr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900" b="1" dirty="0"/>
              <a:t>Fusha </a:t>
            </a:r>
            <a:r>
              <a:rPr lang="sq-AL" sz="2900" b="1" dirty="0" err="1"/>
              <a:t>kurrikulare</a:t>
            </a:r>
            <a:r>
              <a:rPr lang="sq-AL" sz="2900" b="1" dirty="0"/>
              <a:t> / Lënda: Shkalla e kurrikulës:5 / GJUHE SHQIPE</a:t>
            </a:r>
            <a:endParaRPr lang="en-US" sz="2900" b="1" dirty="0"/>
          </a:p>
          <a:p>
            <a:pPr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900" b="1" dirty="0"/>
              <a:t>Klasa e 10</a:t>
            </a:r>
          </a:p>
          <a:p>
            <a:pPr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900" b="1" dirty="0"/>
              <a:t>( E përshtatur dhe e interpretuar me gjuhen e shenjave</a:t>
            </a:r>
            <a:r>
              <a:rPr lang="en-US" sz="2900" b="1" dirty="0"/>
              <a:t>)</a:t>
            </a:r>
            <a:r>
              <a:rPr lang="sq-AL" sz="2900" b="1" dirty="0"/>
              <a:t>  </a:t>
            </a: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81000"/>
            <a:ext cx="7772400" cy="10668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5400" dirty="0"/>
              <a:t>Parafjalët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828800"/>
            <a:ext cx="7772400" cy="426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/>
              <a:t>Parafjalët janë fjalë ose shprehje të pandryshueshme të ligjëratës,</a:t>
            </a:r>
            <a:r>
              <a:rPr lang="en-US" sz="3200" dirty="0"/>
              <a:t> </a:t>
            </a:r>
            <a:r>
              <a:rPr lang="sq-AL" sz="3200" dirty="0"/>
              <a:t>që shprehin marrëdhënie varësie ndërmjet fjalëve . Ato janë shërbyese, lidhëse.</a:t>
            </a:r>
          </a:p>
          <a:p>
            <a:pPr algn="ctr"/>
            <a:r>
              <a:rPr lang="sq-AL" sz="3200" dirty="0"/>
              <a:t>Parafjalët vendosen para një emri,</a:t>
            </a:r>
            <a:r>
              <a:rPr lang="en-US" sz="3200" dirty="0"/>
              <a:t> </a:t>
            </a:r>
            <a:r>
              <a:rPr lang="sq-AL" sz="3200" dirty="0"/>
              <a:t>përemri,</a:t>
            </a:r>
            <a:r>
              <a:rPr lang="en-US" sz="3200" dirty="0"/>
              <a:t> </a:t>
            </a:r>
            <a:r>
              <a:rPr lang="sq-AL" sz="3200" dirty="0"/>
              <a:t>numërori dhe ndajfoljeje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95600" y="2819400"/>
            <a:ext cx="3276600" cy="16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dirty="0"/>
              <a:t>Parafjalët vendosen para një:</a:t>
            </a:r>
          </a:p>
        </p:txBody>
      </p:sp>
      <p:sp>
        <p:nvSpPr>
          <p:cNvPr id="5" name="Oval 4"/>
          <p:cNvSpPr/>
          <p:nvPr/>
        </p:nvSpPr>
        <p:spPr>
          <a:xfrm>
            <a:off x="3124200" y="1066800"/>
            <a:ext cx="2819400" cy="1219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dirty="0"/>
              <a:t>Emri </a:t>
            </a:r>
          </a:p>
        </p:txBody>
      </p:sp>
      <p:sp>
        <p:nvSpPr>
          <p:cNvPr id="6" name="Oval 5"/>
          <p:cNvSpPr/>
          <p:nvPr/>
        </p:nvSpPr>
        <p:spPr>
          <a:xfrm>
            <a:off x="6705600" y="2895600"/>
            <a:ext cx="2438400" cy="14478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dirty="0"/>
              <a:t>Përemri</a:t>
            </a:r>
            <a:r>
              <a:rPr lang="en-US" dirty="0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76200" y="2971800"/>
            <a:ext cx="2286000" cy="1371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dirty="0" err="1"/>
              <a:t>Ndjafoljeje</a:t>
            </a:r>
            <a:endParaRPr lang="sq-AL" dirty="0"/>
          </a:p>
        </p:txBody>
      </p:sp>
      <p:sp>
        <p:nvSpPr>
          <p:cNvPr id="8" name="Oval 7"/>
          <p:cNvSpPr/>
          <p:nvPr/>
        </p:nvSpPr>
        <p:spPr>
          <a:xfrm>
            <a:off x="3124200" y="5029200"/>
            <a:ext cx="2895600" cy="1219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dirty="0"/>
              <a:t>Numërori</a:t>
            </a:r>
          </a:p>
        </p:txBody>
      </p:sp>
      <p:cxnSp>
        <p:nvCxnSpPr>
          <p:cNvPr id="10" name="Straight Arrow Connector 9"/>
          <p:cNvCxnSpPr>
            <a:stCxn id="4" idx="0"/>
            <a:endCxn id="5" idx="4"/>
          </p:cNvCxnSpPr>
          <p:nvPr/>
        </p:nvCxnSpPr>
        <p:spPr>
          <a:xfrm flipV="1">
            <a:off x="4533900" y="2286000"/>
            <a:ext cx="0" cy="5334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0"/>
          </p:cNvCxnSpPr>
          <p:nvPr/>
        </p:nvCxnSpPr>
        <p:spPr>
          <a:xfrm>
            <a:off x="4572000" y="4419600"/>
            <a:ext cx="0" cy="60960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6"/>
            <a:endCxn id="6" idx="2"/>
          </p:cNvCxnSpPr>
          <p:nvPr/>
        </p:nvCxnSpPr>
        <p:spPr>
          <a:xfrm>
            <a:off x="6172200" y="3619500"/>
            <a:ext cx="533400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</p:cNvCxnSpPr>
          <p:nvPr/>
        </p:nvCxnSpPr>
        <p:spPr>
          <a:xfrm flipH="1" flipV="1">
            <a:off x="2362200" y="3581400"/>
            <a:ext cx="533400" cy="3810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676400"/>
            <a:ext cx="7239000" cy="1371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/>
              <a:t>Parafjalët sipas lidhjeve sintaksore klasifikohen në parafjalë të rasës emërore,</a:t>
            </a:r>
            <a:r>
              <a:rPr lang="en-US" sz="3200" dirty="0"/>
              <a:t> </a:t>
            </a:r>
            <a:r>
              <a:rPr lang="sq-AL" sz="3200" dirty="0"/>
              <a:t>gjinore,</a:t>
            </a:r>
            <a:r>
              <a:rPr lang="en-US" sz="3200" dirty="0"/>
              <a:t> </a:t>
            </a:r>
            <a:r>
              <a:rPr lang="sq-AL" sz="3200" dirty="0"/>
              <a:t>kallëzore</a:t>
            </a:r>
            <a:r>
              <a:rPr lang="en-US" sz="3200" dirty="0"/>
              <a:t> </a:t>
            </a:r>
            <a:r>
              <a:rPr lang="sq-AL" sz="3200" dirty="0"/>
              <a:t>e rrjedhore.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3810000"/>
            <a:ext cx="7239000" cy="1447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/>
              <a:t>E vetmja rasë në gjuhën shqipe në të cilën nuk përdorim parafjalë , është rasa dhanore.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219200"/>
            <a:ext cx="7162800" cy="1981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 </a:t>
            </a:r>
            <a:r>
              <a:rPr lang="sq-AL" sz="3200" b="1" dirty="0">
                <a:solidFill>
                  <a:schemeClr val="tx1"/>
                </a:solidFill>
              </a:rPr>
              <a:t>Rasa emërore</a:t>
            </a:r>
          </a:p>
          <a:p>
            <a:pPr algn="ctr"/>
            <a:r>
              <a:rPr lang="sq-AL" sz="3200" dirty="0">
                <a:solidFill>
                  <a:schemeClr val="tx1"/>
                </a:solidFill>
              </a:rPr>
              <a:t>Parafjalët :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sq-AL" sz="3200" dirty="0">
                <a:solidFill>
                  <a:schemeClr val="tx1"/>
                </a:solidFill>
              </a:rPr>
              <a:t>nga,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sq-AL" sz="3200" dirty="0">
                <a:solidFill>
                  <a:schemeClr val="tx1"/>
                </a:solidFill>
              </a:rPr>
              <a:t>te,(tek)</a:t>
            </a:r>
            <a:endParaRPr lang="sq-AL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1447800" y="3581400"/>
            <a:ext cx="6781800" cy="2133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i="1" dirty="0">
                <a:solidFill>
                  <a:schemeClr val="tx1"/>
                </a:solidFill>
              </a:rPr>
              <a:t>Shembuj :</a:t>
            </a:r>
          </a:p>
          <a:p>
            <a:r>
              <a:rPr lang="sq-AL" sz="3200" dirty="0">
                <a:solidFill>
                  <a:schemeClr val="tx1"/>
                </a:solidFill>
              </a:rPr>
              <a:t>-Sapo erdhën </a:t>
            </a:r>
            <a:r>
              <a:rPr lang="sq-AL" sz="3200" b="1" dirty="0">
                <a:solidFill>
                  <a:schemeClr val="tx1"/>
                </a:solidFill>
              </a:rPr>
              <a:t>nga</a:t>
            </a:r>
            <a:r>
              <a:rPr lang="sq-AL" sz="3200" dirty="0">
                <a:solidFill>
                  <a:schemeClr val="tx1"/>
                </a:solidFill>
              </a:rPr>
              <a:t> shkolla</a:t>
            </a:r>
          </a:p>
          <a:p>
            <a:r>
              <a:rPr lang="sq-AL" sz="3200" dirty="0">
                <a:solidFill>
                  <a:schemeClr val="tx1"/>
                </a:solidFill>
              </a:rPr>
              <a:t>-Mendja më shkon </a:t>
            </a:r>
            <a:r>
              <a:rPr lang="sq-AL" sz="3200" b="1" dirty="0">
                <a:solidFill>
                  <a:schemeClr val="tx1"/>
                </a:solidFill>
              </a:rPr>
              <a:t>tek</a:t>
            </a:r>
            <a:r>
              <a:rPr lang="sq-AL" sz="3200" dirty="0">
                <a:solidFill>
                  <a:schemeClr val="tx1"/>
                </a:solidFill>
              </a:rPr>
              <a:t> anija, </a:t>
            </a:r>
            <a:r>
              <a:rPr lang="sq-AL" sz="3200" b="1" dirty="0">
                <a:solidFill>
                  <a:schemeClr val="tx1"/>
                </a:solidFill>
              </a:rPr>
              <a:t>te</a:t>
            </a:r>
            <a:r>
              <a:rPr lang="sq-AL" sz="3200" dirty="0">
                <a:solidFill>
                  <a:schemeClr val="tx1"/>
                </a:solidFill>
              </a:rPr>
              <a:t> shokët.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219200"/>
            <a:ext cx="7315200" cy="2209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b="1" dirty="0"/>
              <a:t>Rasa gjinore</a:t>
            </a:r>
          </a:p>
          <a:p>
            <a:pPr algn="ctr"/>
            <a:r>
              <a:rPr lang="sq-AL" sz="3200" dirty="0"/>
              <a:t>Parafjalët:</a:t>
            </a:r>
            <a:r>
              <a:rPr lang="en-US" sz="3200" dirty="0"/>
              <a:t> </a:t>
            </a:r>
            <a:r>
              <a:rPr lang="sq-AL" sz="3200" dirty="0"/>
              <a:t>me anë,</a:t>
            </a:r>
            <a:r>
              <a:rPr lang="en-US" sz="3200" dirty="0"/>
              <a:t> </a:t>
            </a:r>
            <a:r>
              <a:rPr lang="sq-AL" sz="3200" dirty="0"/>
              <a:t>me anën,</a:t>
            </a:r>
            <a:r>
              <a:rPr lang="en-US" sz="3200" dirty="0"/>
              <a:t> </a:t>
            </a:r>
            <a:r>
              <a:rPr lang="sq-AL" sz="3200" dirty="0"/>
              <a:t>në drejtim,</a:t>
            </a:r>
            <a:r>
              <a:rPr lang="en-US" sz="3200" dirty="0"/>
              <a:t> </a:t>
            </a:r>
            <a:r>
              <a:rPr lang="sq-AL" sz="3200" dirty="0"/>
              <a:t>në sajë , në vend,</a:t>
            </a:r>
            <a:r>
              <a:rPr lang="en-US" sz="3200" dirty="0"/>
              <a:t> </a:t>
            </a:r>
            <a:r>
              <a:rPr lang="sq-AL" sz="3200" dirty="0"/>
              <a:t>për arsye,</a:t>
            </a:r>
            <a:r>
              <a:rPr lang="en-US" sz="3200" dirty="0"/>
              <a:t> </a:t>
            </a:r>
            <a:r>
              <a:rPr lang="sq-AL" sz="3200" dirty="0"/>
              <a:t>për shkak.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19200" y="3733800"/>
            <a:ext cx="7162800" cy="2438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>
                <a:solidFill>
                  <a:schemeClr val="tx1"/>
                </a:solidFill>
              </a:rPr>
              <a:t>Shembuj :</a:t>
            </a:r>
          </a:p>
          <a:p>
            <a:r>
              <a:rPr lang="sq-AL" sz="3200" dirty="0">
                <a:solidFill>
                  <a:schemeClr val="tx1"/>
                </a:solidFill>
              </a:rPr>
              <a:t>-Aeroplani u kthye </a:t>
            </a:r>
            <a:r>
              <a:rPr lang="sq-AL" sz="3200" b="1" dirty="0">
                <a:solidFill>
                  <a:schemeClr val="tx1"/>
                </a:solidFill>
              </a:rPr>
              <a:t>në drejtim  </a:t>
            </a:r>
            <a:r>
              <a:rPr lang="sq-AL" sz="3200" dirty="0">
                <a:solidFill>
                  <a:schemeClr val="tx1"/>
                </a:solidFill>
              </a:rPr>
              <a:t>të detit  dhe humbi në kaltërsi .</a:t>
            </a:r>
          </a:p>
          <a:p>
            <a:r>
              <a:rPr lang="sq-AL" sz="3200" dirty="0">
                <a:solidFill>
                  <a:schemeClr val="tx1"/>
                </a:solidFill>
              </a:rPr>
              <a:t>-Çështja u zgjidh </a:t>
            </a:r>
            <a:r>
              <a:rPr lang="sq-AL" sz="3200" b="1" dirty="0">
                <a:solidFill>
                  <a:schemeClr val="tx1"/>
                </a:solidFill>
              </a:rPr>
              <a:t>me anë </a:t>
            </a:r>
            <a:r>
              <a:rPr lang="sq-AL" sz="3200" dirty="0">
                <a:solidFill>
                  <a:schemeClr val="tx1"/>
                </a:solidFill>
              </a:rPr>
              <a:t>të diskutimeve.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066800"/>
            <a:ext cx="7391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b="1" dirty="0"/>
              <a:t>Rasa kallëzore</a:t>
            </a:r>
          </a:p>
          <a:p>
            <a:r>
              <a:rPr lang="sq-AL" sz="3200" dirty="0"/>
              <a:t>Parafjalët:</a:t>
            </a:r>
            <a:r>
              <a:rPr lang="en-US" sz="3200" dirty="0"/>
              <a:t> </a:t>
            </a:r>
            <a:r>
              <a:rPr lang="sq-AL" sz="3200" dirty="0"/>
              <a:t>në,</a:t>
            </a:r>
            <a:r>
              <a:rPr lang="en-US" sz="3200" dirty="0"/>
              <a:t> </a:t>
            </a:r>
            <a:r>
              <a:rPr lang="sq-AL" sz="3200" dirty="0"/>
              <a:t>me,</a:t>
            </a:r>
            <a:r>
              <a:rPr lang="en-US" sz="3200" dirty="0"/>
              <a:t> </a:t>
            </a:r>
            <a:r>
              <a:rPr lang="sq-AL" sz="3200" dirty="0"/>
              <a:t>për,</a:t>
            </a:r>
            <a:r>
              <a:rPr lang="en-US" sz="3200" dirty="0"/>
              <a:t> </a:t>
            </a:r>
            <a:r>
              <a:rPr lang="sq-AL" sz="3200" dirty="0"/>
              <a:t>pa,</a:t>
            </a:r>
            <a:r>
              <a:rPr lang="en-US" sz="3200" dirty="0"/>
              <a:t> </a:t>
            </a:r>
            <a:r>
              <a:rPr lang="sq-AL" sz="3200" dirty="0"/>
              <a:t>mbi</a:t>
            </a:r>
            <a:r>
              <a:rPr lang="en-US" sz="3200" dirty="0"/>
              <a:t>, </a:t>
            </a:r>
            <a:r>
              <a:rPr lang="sq-AL" sz="3200" dirty="0"/>
              <a:t>nën,</a:t>
            </a:r>
            <a:r>
              <a:rPr lang="en-US" sz="3200" dirty="0"/>
              <a:t> </a:t>
            </a:r>
            <a:r>
              <a:rPr lang="sq-AL" sz="3200" dirty="0"/>
              <a:t>ndër,</a:t>
            </a:r>
            <a:r>
              <a:rPr lang="en-US" sz="3200" dirty="0"/>
              <a:t> </a:t>
            </a:r>
            <a:r>
              <a:rPr lang="sq-AL" sz="3200" dirty="0"/>
              <a:t>nëpër</a:t>
            </a:r>
            <a:r>
              <a:rPr lang="en-US" sz="3200" dirty="0"/>
              <a:t>, </a:t>
            </a:r>
            <a:r>
              <a:rPr lang="sq-AL" sz="3200" dirty="0"/>
              <a:t>bashkë me,</a:t>
            </a:r>
            <a:r>
              <a:rPr lang="en-US" sz="3200" dirty="0"/>
              <a:t> </a:t>
            </a:r>
            <a:r>
              <a:rPr lang="sq-AL" sz="3200" dirty="0"/>
              <a:t>në lidhje me,</a:t>
            </a:r>
            <a:r>
              <a:rPr lang="en-US" sz="3200" dirty="0"/>
              <a:t> </a:t>
            </a:r>
            <a:r>
              <a:rPr lang="sq-AL" sz="3200" dirty="0"/>
              <a:t>në pajtim me,</a:t>
            </a:r>
            <a:r>
              <a:rPr lang="en-US" sz="3200" dirty="0"/>
              <a:t> </a:t>
            </a:r>
            <a:r>
              <a:rPr lang="sq-AL" sz="3200" dirty="0"/>
              <a:t>në përshtatje me,</a:t>
            </a:r>
            <a:r>
              <a:rPr lang="en-US" sz="3200" dirty="0"/>
              <a:t> </a:t>
            </a:r>
            <a:r>
              <a:rPr lang="sq-AL" sz="3200" dirty="0"/>
              <a:t>etj.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19200" y="3505200"/>
            <a:ext cx="7086600" cy="2438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>
                <a:solidFill>
                  <a:schemeClr val="tx1"/>
                </a:solidFill>
              </a:rPr>
              <a:t>Shembuj :</a:t>
            </a:r>
          </a:p>
          <a:p>
            <a:r>
              <a:rPr lang="sq-AL" sz="2800" dirty="0">
                <a:solidFill>
                  <a:schemeClr val="tx1"/>
                </a:solidFill>
              </a:rPr>
              <a:t>-Ai është kursyer </a:t>
            </a:r>
            <a:r>
              <a:rPr lang="sq-AL" sz="2800" b="1" dirty="0">
                <a:solidFill>
                  <a:schemeClr val="tx1"/>
                </a:solidFill>
              </a:rPr>
              <a:t>në</a:t>
            </a:r>
            <a:r>
              <a:rPr lang="sq-AL" sz="2800" dirty="0">
                <a:solidFill>
                  <a:schemeClr val="tx1"/>
                </a:solidFill>
              </a:rPr>
              <a:t> fjalë.</a:t>
            </a:r>
          </a:p>
          <a:p>
            <a:r>
              <a:rPr lang="sq-AL" sz="2800" dirty="0">
                <a:solidFill>
                  <a:schemeClr val="tx1"/>
                </a:solidFill>
              </a:rPr>
              <a:t>-Lexon </a:t>
            </a:r>
            <a:r>
              <a:rPr lang="sq-AL" sz="2800" b="1" dirty="0">
                <a:solidFill>
                  <a:schemeClr val="tx1"/>
                </a:solidFill>
              </a:rPr>
              <a:t>pa</a:t>
            </a:r>
            <a:r>
              <a:rPr lang="sq-AL" sz="2800" dirty="0">
                <a:solidFill>
                  <a:schemeClr val="tx1"/>
                </a:solidFill>
              </a:rPr>
              <a:t> syze.</a:t>
            </a:r>
          </a:p>
          <a:p>
            <a:r>
              <a:rPr lang="sq-AL" sz="2800" dirty="0">
                <a:solidFill>
                  <a:schemeClr val="tx1"/>
                </a:solidFill>
              </a:rPr>
              <a:t>-U kthye </a:t>
            </a:r>
            <a:r>
              <a:rPr lang="sq-AL" sz="2800" b="1" dirty="0">
                <a:solidFill>
                  <a:schemeClr val="tx1"/>
                </a:solidFill>
              </a:rPr>
              <a:t>nga</a:t>
            </a:r>
            <a:r>
              <a:rPr lang="sq-AL" sz="2800" dirty="0">
                <a:solidFill>
                  <a:schemeClr val="tx1"/>
                </a:solidFill>
              </a:rPr>
              <a:t> shkolla bashkë me shokët.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24000"/>
            <a:ext cx="7772400" cy="1981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b="1" dirty="0"/>
              <a:t>Rasa rrjedhore</a:t>
            </a:r>
          </a:p>
          <a:p>
            <a:pPr algn="ctr"/>
            <a:r>
              <a:rPr lang="sq-AL" sz="3200" dirty="0"/>
              <a:t>Parafjalët:</a:t>
            </a:r>
            <a:r>
              <a:rPr lang="en-US" sz="3200" dirty="0"/>
              <a:t> </a:t>
            </a:r>
            <a:r>
              <a:rPr lang="sq-AL" sz="3200" dirty="0"/>
              <a:t>prej,</a:t>
            </a:r>
            <a:r>
              <a:rPr lang="en-US" sz="3200" dirty="0"/>
              <a:t> </a:t>
            </a:r>
            <a:r>
              <a:rPr lang="sq-AL" sz="3200" dirty="0"/>
              <a:t>ndaj,</a:t>
            </a:r>
            <a:r>
              <a:rPr lang="en-US" sz="3200" dirty="0"/>
              <a:t> </a:t>
            </a:r>
            <a:r>
              <a:rPr lang="sq-AL" sz="3200" dirty="0"/>
              <a:t>sipas,</a:t>
            </a:r>
            <a:r>
              <a:rPr lang="en-US" sz="3200" dirty="0"/>
              <a:t> </a:t>
            </a:r>
            <a:r>
              <a:rPr lang="sq-AL" sz="3200" dirty="0"/>
              <a:t>rreth,</a:t>
            </a:r>
            <a:r>
              <a:rPr lang="en-US" sz="3200" dirty="0"/>
              <a:t> </a:t>
            </a:r>
            <a:r>
              <a:rPr lang="sq-AL" sz="3200" dirty="0"/>
              <a:t>përpara,</a:t>
            </a:r>
            <a:r>
              <a:rPr lang="en-US" sz="3200" dirty="0"/>
              <a:t> </a:t>
            </a:r>
            <a:r>
              <a:rPr lang="sq-AL" sz="3200" dirty="0"/>
              <a:t>afër</a:t>
            </a:r>
            <a:r>
              <a:rPr lang="en-US" sz="3200"/>
              <a:t>, </a:t>
            </a:r>
            <a:r>
              <a:rPr lang="sq-AL" sz="3200"/>
              <a:t>larg</a:t>
            </a:r>
            <a:r>
              <a:rPr lang="sq-AL" sz="3200" dirty="0"/>
              <a:t>,</a:t>
            </a:r>
            <a:r>
              <a:rPr lang="en-US" sz="3200" dirty="0"/>
              <a:t> </a:t>
            </a:r>
            <a:r>
              <a:rPr lang="sq-AL" sz="3200" dirty="0"/>
              <a:t>para,</a:t>
            </a:r>
            <a:r>
              <a:rPr lang="en-US" sz="3200" dirty="0"/>
              <a:t> </a:t>
            </a:r>
            <a:r>
              <a:rPr lang="sq-AL" sz="3200" dirty="0"/>
              <a:t>anë,</a:t>
            </a:r>
            <a:r>
              <a:rPr lang="en-US" sz="3200" dirty="0"/>
              <a:t> </a:t>
            </a:r>
            <a:r>
              <a:rPr lang="sq-AL" sz="3200" dirty="0"/>
              <a:t>majë,</a:t>
            </a:r>
            <a:r>
              <a:rPr lang="en-US" sz="3200" dirty="0"/>
              <a:t> </a:t>
            </a:r>
            <a:r>
              <a:rPr lang="sq-AL" sz="3200" dirty="0"/>
              <a:t>krahas,</a:t>
            </a:r>
            <a:r>
              <a:rPr lang="en-US" sz="3200" dirty="0"/>
              <a:t> </a:t>
            </a:r>
            <a:r>
              <a:rPr lang="sq-AL" sz="3200" dirty="0"/>
              <a:t>rrëzë,</a:t>
            </a:r>
            <a:r>
              <a:rPr lang="en-US" sz="3200" dirty="0"/>
              <a:t> </a:t>
            </a:r>
            <a:r>
              <a:rPr lang="sq-AL" sz="3200" dirty="0"/>
              <a:t>midis,</a:t>
            </a:r>
            <a:r>
              <a:rPr lang="en-US" sz="3200" dirty="0"/>
              <a:t> </a:t>
            </a:r>
            <a:r>
              <a:rPr lang="sq-AL" sz="3200" dirty="0"/>
              <a:t>etj.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19200" y="3810000"/>
            <a:ext cx="70866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>
                <a:solidFill>
                  <a:schemeClr val="tx1"/>
                </a:solidFill>
              </a:rPr>
              <a:t>Shembuj:</a:t>
            </a:r>
          </a:p>
          <a:p>
            <a:r>
              <a:rPr lang="sq-AL" sz="3200" dirty="0">
                <a:solidFill>
                  <a:schemeClr val="tx1"/>
                </a:solidFill>
              </a:rPr>
              <a:t>- Shumë </a:t>
            </a:r>
            <a:r>
              <a:rPr lang="sq-AL" sz="3200" b="1" dirty="0">
                <a:solidFill>
                  <a:schemeClr val="tx1"/>
                </a:solidFill>
              </a:rPr>
              <a:t>prej</a:t>
            </a:r>
            <a:r>
              <a:rPr lang="sq-AL" sz="3200" dirty="0">
                <a:solidFill>
                  <a:schemeClr val="tx1"/>
                </a:solidFill>
              </a:rPr>
              <a:t> nesh gjatë kësaj kohe ndryshuan.</a:t>
            </a:r>
          </a:p>
          <a:p>
            <a:r>
              <a:rPr lang="sq-AL" sz="3200" dirty="0">
                <a:solidFill>
                  <a:schemeClr val="tx1"/>
                </a:solidFill>
              </a:rPr>
              <a:t>- U takuam </a:t>
            </a:r>
            <a:r>
              <a:rPr lang="sq-AL" sz="3200" b="1" dirty="0">
                <a:solidFill>
                  <a:schemeClr val="tx1"/>
                </a:solidFill>
              </a:rPr>
              <a:t>afër</a:t>
            </a:r>
            <a:r>
              <a:rPr lang="sq-AL" sz="3200" dirty="0">
                <a:solidFill>
                  <a:schemeClr val="tx1"/>
                </a:solidFill>
              </a:rPr>
              <a:t> shkollës.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/>
              <a:t>JU FALEMINDERIT</a:t>
            </a:r>
          </a:p>
        </p:txBody>
      </p:sp>
      <p:pic>
        <p:nvPicPr>
          <p:cNvPr id="1028" name="Picture 4" descr="C:\Users\MM\AppData\Local\Microsoft\Windows\Temporary Internet Files\Content.IE5\NUSNR2OI\question_mar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86000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307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Office Theme</vt:lpstr>
      <vt:lpstr>PARAFJALËT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 FALEMINDERIT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PARAFJALA</dc:title>
  <dc:creator>MM</dc:creator>
  <cp:lastModifiedBy>ahmet mahmutaj</cp:lastModifiedBy>
  <cp:revision>15</cp:revision>
  <dcterms:created xsi:type="dcterms:W3CDTF">2020-04-03T13:59:54Z</dcterms:created>
  <dcterms:modified xsi:type="dcterms:W3CDTF">2020-05-30T18:41:59Z</dcterms:modified>
</cp:coreProperties>
</file>