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D4295-80E5-4A7D-B31B-5813E1433486}" type="datetimeFigureOut">
              <a:rPr lang="en-US" smtClean="0"/>
              <a:t>5/11/2020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11F52-2BD5-472D-8C7F-5BEADCB67D87}" type="slidenum">
              <a:rPr lang="en-US" smtClean="0"/>
              <a:t>‹#›</a:t>
            </a:fld>
            <a:endParaRPr lang="en-US"/>
          </a:p>
        </p:txBody>
      </p:sp>
    </p:spTree>
    <p:extLst>
      <p:ext uri="{BB962C8B-B14F-4D97-AF65-F5344CB8AC3E}">
        <p14:creationId xmlns:p14="http://schemas.microsoft.com/office/powerpoint/2010/main" val="2076681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11F52-2BD5-472D-8C7F-5BEADCB67D87}" type="slidenum">
              <a:rPr lang="en-US" smtClean="0"/>
              <a:t>4</a:t>
            </a:fld>
            <a:endParaRPr lang="en-US"/>
          </a:p>
        </p:txBody>
      </p:sp>
    </p:spTree>
    <p:extLst>
      <p:ext uri="{BB962C8B-B14F-4D97-AF65-F5344CB8AC3E}">
        <p14:creationId xmlns:p14="http://schemas.microsoft.com/office/powerpoint/2010/main" val="231571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6E640B-F7F3-47A0-8068-6612629AFC5D}"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7C3AB-F68F-409A-8728-FB79E0FF9085}" type="slidenum">
              <a:rPr lang="en-US" smtClean="0"/>
              <a:t>‹#›</a:t>
            </a:fld>
            <a:endParaRPr lang="en-US"/>
          </a:p>
        </p:txBody>
      </p:sp>
    </p:spTree>
    <p:extLst>
      <p:ext uri="{BB962C8B-B14F-4D97-AF65-F5344CB8AC3E}">
        <p14:creationId xmlns:p14="http://schemas.microsoft.com/office/powerpoint/2010/main" val="254157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6E640B-F7F3-47A0-8068-6612629AFC5D}"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7C3AB-F68F-409A-8728-FB79E0FF9085}" type="slidenum">
              <a:rPr lang="en-US" smtClean="0"/>
              <a:t>‹#›</a:t>
            </a:fld>
            <a:endParaRPr lang="en-US"/>
          </a:p>
        </p:txBody>
      </p:sp>
    </p:spTree>
    <p:extLst>
      <p:ext uri="{BB962C8B-B14F-4D97-AF65-F5344CB8AC3E}">
        <p14:creationId xmlns:p14="http://schemas.microsoft.com/office/powerpoint/2010/main" val="414369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6E640B-F7F3-47A0-8068-6612629AFC5D}"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7C3AB-F68F-409A-8728-FB79E0FF9085}" type="slidenum">
              <a:rPr lang="en-US" smtClean="0"/>
              <a:t>‹#›</a:t>
            </a:fld>
            <a:endParaRPr lang="en-US"/>
          </a:p>
        </p:txBody>
      </p:sp>
    </p:spTree>
    <p:extLst>
      <p:ext uri="{BB962C8B-B14F-4D97-AF65-F5344CB8AC3E}">
        <p14:creationId xmlns:p14="http://schemas.microsoft.com/office/powerpoint/2010/main" val="105420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6E640B-F7F3-47A0-8068-6612629AFC5D}"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7C3AB-F68F-409A-8728-FB79E0FF9085}" type="slidenum">
              <a:rPr lang="en-US" smtClean="0"/>
              <a:t>‹#›</a:t>
            </a:fld>
            <a:endParaRPr lang="en-US"/>
          </a:p>
        </p:txBody>
      </p:sp>
    </p:spTree>
    <p:extLst>
      <p:ext uri="{BB962C8B-B14F-4D97-AF65-F5344CB8AC3E}">
        <p14:creationId xmlns:p14="http://schemas.microsoft.com/office/powerpoint/2010/main" val="4144105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6E640B-F7F3-47A0-8068-6612629AFC5D}"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47C3AB-F68F-409A-8728-FB79E0FF9085}" type="slidenum">
              <a:rPr lang="en-US" smtClean="0"/>
              <a:t>‹#›</a:t>
            </a:fld>
            <a:endParaRPr lang="en-US"/>
          </a:p>
        </p:txBody>
      </p:sp>
    </p:spTree>
    <p:extLst>
      <p:ext uri="{BB962C8B-B14F-4D97-AF65-F5344CB8AC3E}">
        <p14:creationId xmlns:p14="http://schemas.microsoft.com/office/powerpoint/2010/main" val="272636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6E640B-F7F3-47A0-8068-6612629AFC5D}"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7C3AB-F68F-409A-8728-FB79E0FF9085}" type="slidenum">
              <a:rPr lang="en-US" smtClean="0"/>
              <a:t>‹#›</a:t>
            </a:fld>
            <a:endParaRPr lang="en-US"/>
          </a:p>
        </p:txBody>
      </p:sp>
    </p:spTree>
    <p:extLst>
      <p:ext uri="{BB962C8B-B14F-4D97-AF65-F5344CB8AC3E}">
        <p14:creationId xmlns:p14="http://schemas.microsoft.com/office/powerpoint/2010/main" val="163831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6E640B-F7F3-47A0-8068-6612629AFC5D}" type="datetimeFigureOut">
              <a:rPr lang="en-US" smtClean="0"/>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47C3AB-F68F-409A-8728-FB79E0FF9085}" type="slidenum">
              <a:rPr lang="en-US" smtClean="0"/>
              <a:t>‹#›</a:t>
            </a:fld>
            <a:endParaRPr lang="en-US"/>
          </a:p>
        </p:txBody>
      </p:sp>
    </p:spTree>
    <p:extLst>
      <p:ext uri="{BB962C8B-B14F-4D97-AF65-F5344CB8AC3E}">
        <p14:creationId xmlns:p14="http://schemas.microsoft.com/office/powerpoint/2010/main" val="290156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6E640B-F7F3-47A0-8068-6612629AFC5D}" type="datetimeFigureOut">
              <a:rPr lang="en-US" smtClean="0"/>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47C3AB-F68F-409A-8728-FB79E0FF9085}" type="slidenum">
              <a:rPr lang="en-US" smtClean="0"/>
              <a:t>‹#›</a:t>
            </a:fld>
            <a:endParaRPr lang="en-US"/>
          </a:p>
        </p:txBody>
      </p:sp>
    </p:spTree>
    <p:extLst>
      <p:ext uri="{BB962C8B-B14F-4D97-AF65-F5344CB8AC3E}">
        <p14:creationId xmlns:p14="http://schemas.microsoft.com/office/powerpoint/2010/main" val="179503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E640B-F7F3-47A0-8068-6612629AFC5D}" type="datetimeFigureOut">
              <a:rPr lang="en-US" smtClean="0"/>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47C3AB-F68F-409A-8728-FB79E0FF9085}" type="slidenum">
              <a:rPr lang="en-US" smtClean="0"/>
              <a:t>‹#›</a:t>
            </a:fld>
            <a:endParaRPr lang="en-US"/>
          </a:p>
        </p:txBody>
      </p:sp>
    </p:spTree>
    <p:extLst>
      <p:ext uri="{BB962C8B-B14F-4D97-AF65-F5344CB8AC3E}">
        <p14:creationId xmlns:p14="http://schemas.microsoft.com/office/powerpoint/2010/main" val="141359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6E640B-F7F3-47A0-8068-6612629AFC5D}"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7C3AB-F68F-409A-8728-FB79E0FF9085}" type="slidenum">
              <a:rPr lang="en-US" smtClean="0"/>
              <a:t>‹#›</a:t>
            </a:fld>
            <a:endParaRPr lang="en-US"/>
          </a:p>
        </p:txBody>
      </p:sp>
    </p:spTree>
    <p:extLst>
      <p:ext uri="{BB962C8B-B14F-4D97-AF65-F5344CB8AC3E}">
        <p14:creationId xmlns:p14="http://schemas.microsoft.com/office/powerpoint/2010/main" val="559702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6E640B-F7F3-47A0-8068-6612629AFC5D}"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47C3AB-F68F-409A-8728-FB79E0FF9085}" type="slidenum">
              <a:rPr lang="en-US" smtClean="0"/>
              <a:t>‹#›</a:t>
            </a:fld>
            <a:endParaRPr lang="en-US"/>
          </a:p>
        </p:txBody>
      </p:sp>
    </p:spTree>
    <p:extLst>
      <p:ext uri="{BB962C8B-B14F-4D97-AF65-F5344CB8AC3E}">
        <p14:creationId xmlns:p14="http://schemas.microsoft.com/office/powerpoint/2010/main" val="415901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E640B-F7F3-47A0-8068-6612629AFC5D}" type="datetimeFigureOut">
              <a:rPr lang="en-US" smtClean="0"/>
              <a:t>5/11/2020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7C3AB-F68F-409A-8728-FB79E0FF9085}" type="slidenum">
              <a:rPr lang="en-US" smtClean="0"/>
              <a:t>‹#›</a:t>
            </a:fld>
            <a:endParaRPr lang="en-US"/>
          </a:p>
        </p:txBody>
      </p:sp>
    </p:spTree>
    <p:extLst>
      <p:ext uri="{BB962C8B-B14F-4D97-AF65-F5344CB8AC3E}">
        <p14:creationId xmlns:p14="http://schemas.microsoft.com/office/powerpoint/2010/main" val="3403100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5921115"/>
          </a:xfrm>
        </p:spPr>
        <p:txBody>
          <a:bodyPr>
            <a:normAutofit fontScale="90000"/>
          </a:bodyPr>
          <a:lstStyle/>
          <a:p>
            <a:r>
              <a:rPr lang="en-US" sz="4400" dirty="0"/>
              <a:t>  </a:t>
            </a:r>
            <a:br>
              <a:rPr lang="sq-AL" dirty="0"/>
            </a:br>
            <a:br>
              <a:rPr lang="sq-AL" dirty="0"/>
            </a:br>
            <a:br>
              <a:rPr lang="en-US" dirty="0"/>
            </a:br>
            <a:br>
              <a:rPr lang="en-US" dirty="0"/>
            </a:br>
            <a:r>
              <a:rPr lang="en-GB" sz="3600" dirty="0"/>
              <a:t>L</a:t>
            </a:r>
            <a:r>
              <a:rPr lang="sq-AL" sz="3600" dirty="0"/>
              <a:t>ënda:</a:t>
            </a:r>
            <a:r>
              <a:rPr lang="en-US" sz="3600" dirty="0"/>
              <a:t> </a:t>
            </a:r>
            <a:r>
              <a:rPr lang="sq-AL" sz="3600" b="1" dirty="0"/>
              <a:t>Biologji</a:t>
            </a:r>
            <a:br>
              <a:rPr lang="sq-AL" sz="3600" b="1" dirty="0"/>
            </a:br>
            <a:r>
              <a:rPr lang="sq-AL" sz="3600" dirty="0"/>
              <a:t>Klasa:</a:t>
            </a:r>
            <a:r>
              <a:rPr lang="en-US" sz="3600" b="1" dirty="0"/>
              <a:t> VIII</a:t>
            </a:r>
            <a:br>
              <a:rPr lang="sq-AL" sz="3600" b="1" dirty="0"/>
            </a:br>
            <a:br>
              <a:rPr lang="sq-AL" sz="3600" dirty="0"/>
            </a:br>
            <a:r>
              <a:rPr lang="sq-AL" sz="3600" dirty="0"/>
              <a:t>Njësia mësimore:</a:t>
            </a:r>
            <a:r>
              <a:rPr lang="en-US" sz="3600" dirty="0"/>
              <a:t> </a:t>
            </a:r>
            <a:r>
              <a:rPr lang="sq-AL" sz="3600" b="1" dirty="0"/>
              <a:t>Lulet</a:t>
            </a:r>
            <a:r>
              <a:rPr lang="en-US" sz="3600" b="1" dirty="0"/>
              <a:t> </a:t>
            </a:r>
            <a:r>
              <a:rPr lang="sq-AL" sz="3600" b="1" dirty="0"/>
              <a:t>japin farën dhe frytin</a:t>
            </a:r>
            <a:br>
              <a:rPr lang="en-US" sz="3600" b="1" dirty="0"/>
            </a:br>
            <a:br>
              <a:rPr lang="en-US" sz="3600" b="1" dirty="0"/>
            </a:br>
            <a:r>
              <a:rPr lang="en-GB" sz="2700" dirty="0"/>
              <a:t>M</a:t>
            </a:r>
            <a:r>
              <a:rPr lang="sq-AL" sz="2700" dirty="0" err="1"/>
              <a:t>ësimdhënës</a:t>
            </a:r>
            <a:r>
              <a:rPr lang="en-US" sz="2700" dirty="0"/>
              <a:t>ja</a:t>
            </a:r>
            <a:r>
              <a:rPr lang="sq-AL" sz="2700" dirty="0"/>
              <a:t>: </a:t>
            </a:r>
            <a:r>
              <a:rPr lang="sq-AL" sz="2700" dirty="0" err="1"/>
              <a:t>Mejreme</a:t>
            </a:r>
            <a:r>
              <a:rPr lang="sq-AL" sz="2700" dirty="0"/>
              <a:t> Qela</a:t>
            </a:r>
            <a:endParaRPr lang="sq-AL" sz="2700" b="1" dirty="0"/>
          </a:p>
        </p:txBody>
      </p:sp>
      <p:pic>
        <p:nvPicPr>
          <p:cNvPr id="5" name="Picture 4">
            <a:extLst>
              <a:ext uri="{FF2B5EF4-FFF2-40B4-BE49-F238E27FC236}">
                <a16:creationId xmlns:a16="http://schemas.microsoft.com/office/drawing/2014/main" id="{12A1BC54-F7A9-4219-8191-839AB4DAEB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5833" y="674558"/>
            <a:ext cx="2390406" cy="2422478"/>
          </a:xfrm>
          <a:prstGeom prst="rect">
            <a:avLst/>
          </a:prstGeom>
        </p:spPr>
      </p:pic>
    </p:spTree>
    <p:extLst>
      <p:ext uri="{BB962C8B-B14F-4D97-AF65-F5344CB8AC3E}">
        <p14:creationId xmlns:p14="http://schemas.microsoft.com/office/powerpoint/2010/main" val="402996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91821"/>
          </a:xfrm>
        </p:spPr>
        <p:txBody>
          <a:bodyPr/>
          <a:lstStyle/>
          <a:p>
            <a:pPr algn="ctr"/>
            <a:r>
              <a:rPr lang="sq-AL" b="1" dirty="0"/>
              <a:t>Lulja jep farën dhe frytin</a:t>
            </a:r>
          </a:p>
        </p:txBody>
      </p:sp>
      <p:sp>
        <p:nvSpPr>
          <p:cNvPr id="3" name="Content Placeholder 2"/>
          <p:cNvSpPr>
            <a:spLocks noGrp="1"/>
          </p:cNvSpPr>
          <p:nvPr>
            <p:ph idx="1"/>
          </p:nvPr>
        </p:nvSpPr>
        <p:spPr>
          <a:xfrm>
            <a:off x="0" y="1091821"/>
            <a:ext cx="12191999" cy="5766179"/>
          </a:xfrm>
        </p:spPr>
        <p:txBody>
          <a:bodyPr>
            <a:normAutofit/>
          </a:bodyPr>
          <a:lstStyle/>
          <a:p>
            <a:pPr marL="457200" lvl="1" indent="0">
              <a:lnSpc>
                <a:spcPct val="100000"/>
              </a:lnSpc>
              <a:buNone/>
            </a:pPr>
            <a:r>
              <a:rPr lang="en-US" dirty="0"/>
              <a:t>	</a:t>
            </a:r>
            <a:r>
              <a:rPr lang="sq-AL" dirty="0"/>
              <a:t>Frytet dhe farat kane rendësi te madhe për njeriun sepse përmbajnë vlera te mëdha ushqyese, qofte si te papërpunuara si dhe te përpunuara. Ato shfrytëzohen për disa qëllime mjekësore, ne parfumeri, tekstil e te tjerë.</a:t>
            </a:r>
          </a:p>
          <a:p>
            <a:pPr marL="457200" lvl="1" indent="0">
              <a:lnSpc>
                <a:spcPct val="100000"/>
              </a:lnSpc>
              <a:buNone/>
            </a:pPr>
            <a:endParaRPr lang="sq-AL" dirty="0"/>
          </a:p>
          <a:p>
            <a:pPr marL="457200" lvl="1" indent="0">
              <a:lnSpc>
                <a:spcPct val="100000"/>
              </a:lnSpc>
              <a:buNone/>
            </a:pPr>
            <a:r>
              <a:rPr lang="sq-AL" b="1" dirty="0"/>
              <a:t>Buka </a:t>
            </a:r>
            <a:r>
              <a:rPr lang="sq-AL" dirty="0"/>
              <a:t>ka bazën nga </a:t>
            </a:r>
            <a:r>
              <a:rPr lang="sq-AL" b="1" dirty="0"/>
              <a:t>mielli</a:t>
            </a:r>
            <a:r>
              <a:rPr lang="sq-AL" dirty="0"/>
              <a:t> qe nxirët nga </a:t>
            </a:r>
            <a:r>
              <a:rPr lang="sq-AL" b="1" dirty="0"/>
              <a:t>farat e drithërave </a:t>
            </a:r>
            <a:r>
              <a:rPr lang="sq-AL" dirty="0"/>
              <a:t>si gruri, elbi, thekra, misri…</a:t>
            </a:r>
            <a:endParaRPr lang="sq-AL"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4306" y="3971498"/>
            <a:ext cx="2660964" cy="19925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68" y="3468564"/>
            <a:ext cx="2996709" cy="27827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9759" y="3207224"/>
            <a:ext cx="2176457" cy="155183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9473" y="3327498"/>
            <a:ext cx="2739691" cy="306484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9759" y="5008728"/>
            <a:ext cx="2176457" cy="1742041"/>
          </a:xfrm>
          <a:prstGeom prst="rect">
            <a:avLst/>
          </a:prstGeom>
        </p:spPr>
      </p:pic>
      <p:sp>
        <p:nvSpPr>
          <p:cNvPr id="13" name="Left Arrow 12"/>
          <p:cNvSpPr/>
          <p:nvPr/>
        </p:nvSpPr>
        <p:spPr>
          <a:xfrm>
            <a:off x="6578221" y="4572000"/>
            <a:ext cx="290943" cy="18705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3766782" y="4572000"/>
            <a:ext cx="286603" cy="18705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62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01994"/>
          </a:xfrm>
        </p:spPr>
        <p:txBody>
          <a:bodyPr>
            <a:normAutofit/>
          </a:bodyPr>
          <a:lstStyle/>
          <a:p>
            <a:pPr algn="ctr"/>
            <a:r>
              <a:rPr lang="en-US" b="1" dirty="0" err="1"/>
              <a:t>Fara</a:t>
            </a:r>
            <a:endParaRPr lang="en-US" b="1" dirty="0"/>
          </a:p>
        </p:txBody>
      </p:sp>
      <p:sp>
        <p:nvSpPr>
          <p:cNvPr id="3" name="Content Placeholder 2"/>
          <p:cNvSpPr>
            <a:spLocks noGrp="1"/>
          </p:cNvSpPr>
          <p:nvPr>
            <p:ph idx="1"/>
          </p:nvPr>
        </p:nvSpPr>
        <p:spPr>
          <a:xfrm>
            <a:off x="0" y="801995"/>
            <a:ext cx="12192000" cy="5861713"/>
          </a:xfrm>
        </p:spPr>
        <p:txBody>
          <a:bodyPr/>
          <a:lstStyle/>
          <a:p>
            <a:pPr marL="0" indent="0">
              <a:lnSpc>
                <a:spcPct val="100000"/>
              </a:lnSpc>
              <a:buNone/>
            </a:pPr>
            <a:r>
              <a:rPr lang="en-US" dirty="0"/>
              <a:t>	</a:t>
            </a:r>
            <a:r>
              <a:rPr lang="sq-AL" dirty="0"/>
              <a:t>Fara pas pllenimit e tere </a:t>
            </a:r>
            <a:r>
              <a:rPr lang="sq-AL" dirty="0" err="1"/>
              <a:t>ovula</a:t>
            </a:r>
            <a:r>
              <a:rPr lang="sq-AL" dirty="0"/>
              <a:t> e lules kthehet ne fare e cila përbehet nga:</a:t>
            </a:r>
          </a:p>
          <a:p>
            <a:pPr>
              <a:lnSpc>
                <a:spcPct val="100000"/>
              </a:lnSpc>
            </a:pPr>
            <a:r>
              <a:rPr lang="sq-AL" dirty="0"/>
              <a:t> </a:t>
            </a:r>
            <a:r>
              <a:rPr lang="sq-AL" b="1" dirty="0"/>
              <a:t>Embrioni</a:t>
            </a:r>
            <a:r>
              <a:rPr lang="sq-AL" dirty="0"/>
              <a:t>-</a:t>
            </a:r>
            <a:r>
              <a:rPr lang="en-US" dirty="0"/>
              <a:t> </a:t>
            </a:r>
            <a:r>
              <a:rPr lang="sq-AL" dirty="0"/>
              <a:t>është pjesa kryesore e farës, e cila gjate mbirjes do te jep bimën e re.</a:t>
            </a:r>
          </a:p>
          <a:p>
            <a:pPr>
              <a:lnSpc>
                <a:spcPct val="100000"/>
              </a:lnSpc>
            </a:pPr>
            <a:r>
              <a:rPr lang="sq-AL" b="1" dirty="0"/>
              <a:t>Lënda rezervë e farës është </a:t>
            </a:r>
            <a:r>
              <a:rPr lang="sq-AL" dirty="0"/>
              <a:t>e grumbulluar kryesisht ne kotiledone.</a:t>
            </a:r>
          </a:p>
          <a:p>
            <a:pPr>
              <a:lnSpc>
                <a:spcPct val="100000"/>
              </a:lnSpc>
            </a:pPr>
            <a:r>
              <a:rPr lang="sq-AL" b="1" dirty="0"/>
              <a:t>Mbuloja</a:t>
            </a:r>
            <a:r>
              <a:rPr lang="sq-AL" dirty="0"/>
              <a:t>-</a:t>
            </a:r>
            <a:r>
              <a:rPr lang="en-US" dirty="0"/>
              <a:t> </a:t>
            </a:r>
            <a:r>
              <a:rPr lang="sq-AL" dirty="0"/>
              <a:t>shërben për te mbrojtur farën. Ajo zakonisht është e thatë,</a:t>
            </a:r>
            <a:r>
              <a:rPr lang="en-US" dirty="0"/>
              <a:t> </a:t>
            </a:r>
            <a:r>
              <a:rPr lang="sq-AL" dirty="0"/>
              <a:t>lëkurore,</a:t>
            </a:r>
            <a:r>
              <a:rPr lang="en-US" dirty="0"/>
              <a:t> </a:t>
            </a:r>
            <a:r>
              <a:rPr lang="sq-AL" dirty="0"/>
              <a:t>rrallë është </a:t>
            </a:r>
            <a:r>
              <a:rPr lang="en-US" dirty="0"/>
              <a:t>e</a:t>
            </a:r>
            <a:r>
              <a:rPr lang="sq-AL" dirty="0"/>
              <a:t> fort</a:t>
            </a:r>
            <a:r>
              <a:rPr lang="en-US" dirty="0"/>
              <a:t>ë</a:t>
            </a:r>
            <a:r>
              <a:rPr lang="sq-AL" dirty="0"/>
              <a:t> ose </a:t>
            </a:r>
            <a:r>
              <a:rPr lang="en-US" dirty="0"/>
              <a:t>e</a:t>
            </a:r>
            <a:r>
              <a:rPr lang="sq-AL" dirty="0"/>
              <a:t> but</a:t>
            </a:r>
            <a:r>
              <a:rPr lang="en-US" dirty="0"/>
              <a:t>ë</a:t>
            </a:r>
            <a:r>
              <a:rPr lang="sq-AL" dirty="0"/>
              <a:t>.</a:t>
            </a:r>
          </a:p>
        </p:txBody>
      </p:sp>
      <p:sp>
        <p:nvSpPr>
          <p:cNvPr id="13" name="Right Arrow 12"/>
          <p:cNvSpPr/>
          <p:nvPr/>
        </p:nvSpPr>
        <p:spPr>
          <a:xfrm>
            <a:off x="1573652" y="5331691"/>
            <a:ext cx="2616591" cy="20390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243" y="4493016"/>
            <a:ext cx="3453834" cy="2121119"/>
          </a:xfrm>
          <a:prstGeom prst="rect">
            <a:avLst/>
          </a:prstGeom>
        </p:spPr>
      </p:pic>
      <p:sp>
        <p:nvSpPr>
          <p:cNvPr id="16" name="Rectangle 15"/>
          <p:cNvSpPr/>
          <p:nvPr/>
        </p:nvSpPr>
        <p:spPr>
          <a:xfrm>
            <a:off x="6096000" y="4443443"/>
            <a:ext cx="2162785" cy="363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mbuloja</a:t>
            </a:r>
            <a:endParaRPr lang="en-US" dirty="0">
              <a:solidFill>
                <a:schemeClr val="tx1"/>
              </a:solidFill>
            </a:endParaRPr>
          </a:p>
        </p:txBody>
      </p:sp>
      <p:sp>
        <p:nvSpPr>
          <p:cNvPr id="17" name="Rectangle 16"/>
          <p:cNvSpPr/>
          <p:nvPr/>
        </p:nvSpPr>
        <p:spPr>
          <a:xfrm>
            <a:off x="6102949" y="5038099"/>
            <a:ext cx="1606270" cy="395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embrioni</a:t>
            </a:r>
            <a:endParaRPr lang="en-US" dirty="0">
              <a:solidFill>
                <a:schemeClr val="tx1"/>
              </a:solidFill>
            </a:endParaRPr>
          </a:p>
        </p:txBody>
      </p:sp>
      <p:sp>
        <p:nvSpPr>
          <p:cNvPr id="18" name="Rectangle 17"/>
          <p:cNvSpPr/>
          <p:nvPr/>
        </p:nvSpPr>
        <p:spPr>
          <a:xfrm>
            <a:off x="6326681" y="5753626"/>
            <a:ext cx="1932104" cy="3582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lenda</a:t>
            </a:r>
            <a:r>
              <a:rPr lang="en-US" dirty="0">
                <a:solidFill>
                  <a:schemeClr val="tx1"/>
                </a:solidFill>
              </a:rPr>
              <a:t> </a:t>
            </a:r>
            <a:r>
              <a:rPr lang="en-US" dirty="0" err="1">
                <a:solidFill>
                  <a:schemeClr val="tx1"/>
                </a:solidFill>
              </a:rPr>
              <a:t>rezerve</a:t>
            </a:r>
            <a:endParaRPr lang="en-US" dirty="0">
              <a:solidFill>
                <a:schemeClr val="tx1"/>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3499" y="3625980"/>
            <a:ext cx="3303448" cy="3232020"/>
          </a:xfrm>
          <a:prstGeom prst="rect">
            <a:avLst/>
          </a:prstGeom>
        </p:spPr>
      </p:pic>
      <p:sp>
        <p:nvSpPr>
          <p:cNvPr id="20" name="Right Arrow 19"/>
          <p:cNvSpPr/>
          <p:nvPr/>
        </p:nvSpPr>
        <p:spPr>
          <a:xfrm>
            <a:off x="8304941" y="5363569"/>
            <a:ext cx="61137" cy="70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7941584" y="5251336"/>
            <a:ext cx="1064526" cy="23792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8F0CE5-A439-4755-B614-FF996B664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0" y="3965461"/>
            <a:ext cx="3200400" cy="2571750"/>
          </a:xfrm>
          <a:prstGeom prst="rect">
            <a:avLst/>
          </a:prstGeom>
        </p:spPr>
      </p:pic>
    </p:spTree>
    <p:extLst>
      <p:ext uri="{BB962C8B-B14F-4D97-AF65-F5344CB8AC3E}">
        <p14:creationId xmlns:p14="http://schemas.microsoft.com/office/powerpoint/2010/main" val="1297469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8806"/>
          </a:xfrm>
        </p:spPr>
        <p:txBody>
          <a:bodyPr/>
          <a:lstStyle/>
          <a:p>
            <a:pPr algn="ctr"/>
            <a:r>
              <a:rPr lang="sq-AL" b="1" dirty="0"/>
              <a:t>Farat te bimët e ndryshme</a:t>
            </a:r>
          </a:p>
        </p:txBody>
      </p:sp>
      <p:pic>
        <p:nvPicPr>
          <p:cNvPr id="4" name="Content Placeholder 3"/>
          <p:cNvPicPr>
            <a:picLocks noGrp="1" noChangeAspect="1"/>
          </p:cNvPicPr>
          <p:nvPr>
            <p:ph idx="1"/>
          </p:nvPr>
        </p:nvPicPr>
        <p:blipFill>
          <a:blip r:embed="rId3"/>
          <a:stretch>
            <a:fillRect/>
          </a:stretch>
        </p:blipFill>
        <p:spPr>
          <a:xfrm>
            <a:off x="3116116" y="3189619"/>
            <a:ext cx="2483138" cy="1830303"/>
          </a:xfrm>
          <a:prstGeom prst="rect">
            <a:avLst/>
          </a:prstGeom>
        </p:spPr>
      </p:pic>
      <p:pic>
        <p:nvPicPr>
          <p:cNvPr id="5" name="Picture 4"/>
          <p:cNvPicPr>
            <a:picLocks noChangeAspect="1"/>
          </p:cNvPicPr>
          <p:nvPr/>
        </p:nvPicPr>
        <p:blipFill>
          <a:blip r:embed="rId4"/>
          <a:stretch>
            <a:fillRect/>
          </a:stretch>
        </p:blipFill>
        <p:spPr>
          <a:xfrm>
            <a:off x="131089" y="3189619"/>
            <a:ext cx="2417862" cy="1862439"/>
          </a:xfrm>
          <a:prstGeom prst="rect">
            <a:avLst/>
          </a:prstGeom>
        </p:spPr>
      </p:pic>
      <p:pic>
        <p:nvPicPr>
          <p:cNvPr id="6" name="Picture 5"/>
          <p:cNvPicPr>
            <a:picLocks noChangeAspect="1"/>
          </p:cNvPicPr>
          <p:nvPr/>
        </p:nvPicPr>
        <p:blipFill>
          <a:blip r:embed="rId5"/>
          <a:stretch>
            <a:fillRect/>
          </a:stretch>
        </p:blipFill>
        <p:spPr>
          <a:xfrm>
            <a:off x="3116116" y="1234220"/>
            <a:ext cx="2483137" cy="1687848"/>
          </a:xfrm>
          <a:prstGeom prst="rect">
            <a:avLst/>
          </a:prstGeom>
        </p:spPr>
      </p:pic>
      <p:pic>
        <p:nvPicPr>
          <p:cNvPr id="7" name="Picture 6"/>
          <p:cNvPicPr>
            <a:picLocks noChangeAspect="1"/>
          </p:cNvPicPr>
          <p:nvPr/>
        </p:nvPicPr>
        <p:blipFill>
          <a:blip r:embed="rId6"/>
          <a:stretch>
            <a:fillRect/>
          </a:stretch>
        </p:blipFill>
        <p:spPr>
          <a:xfrm>
            <a:off x="3116116" y="5271790"/>
            <a:ext cx="2483138" cy="1586210"/>
          </a:xfrm>
          <a:prstGeom prst="rect">
            <a:avLst/>
          </a:prstGeom>
        </p:spPr>
      </p:pic>
      <p:pic>
        <p:nvPicPr>
          <p:cNvPr id="8" name="Picture 7"/>
          <p:cNvPicPr>
            <a:picLocks noChangeAspect="1"/>
          </p:cNvPicPr>
          <p:nvPr/>
        </p:nvPicPr>
        <p:blipFill>
          <a:blip r:embed="rId7"/>
          <a:stretch>
            <a:fillRect/>
          </a:stretch>
        </p:blipFill>
        <p:spPr>
          <a:xfrm>
            <a:off x="131089" y="5019922"/>
            <a:ext cx="2589265" cy="1838077"/>
          </a:xfrm>
          <a:prstGeom prst="rect">
            <a:avLst/>
          </a:prstGeom>
        </p:spPr>
      </p:pic>
      <p:pic>
        <p:nvPicPr>
          <p:cNvPr id="9" name="Picture 8"/>
          <p:cNvPicPr>
            <a:picLocks noChangeAspect="1"/>
          </p:cNvPicPr>
          <p:nvPr/>
        </p:nvPicPr>
        <p:blipFill>
          <a:blip r:embed="rId8"/>
          <a:stretch>
            <a:fillRect/>
          </a:stretch>
        </p:blipFill>
        <p:spPr>
          <a:xfrm>
            <a:off x="171536" y="1219124"/>
            <a:ext cx="2411104" cy="1687849"/>
          </a:xfrm>
          <a:prstGeom prst="rect">
            <a:avLst/>
          </a:prstGeom>
        </p:spPr>
      </p:pic>
      <p:pic>
        <p:nvPicPr>
          <p:cNvPr id="10" name="Picture 9"/>
          <p:cNvPicPr>
            <a:picLocks noChangeAspect="1"/>
          </p:cNvPicPr>
          <p:nvPr/>
        </p:nvPicPr>
        <p:blipFill>
          <a:blip r:embed="rId9"/>
          <a:stretch>
            <a:fillRect/>
          </a:stretch>
        </p:blipFill>
        <p:spPr>
          <a:xfrm>
            <a:off x="6288591" y="1239591"/>
            <a:ext cx="2616446" cy="1667382"/>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88591" y="3189619"/>
            <a:ext cx="2616446" cy="1830303"/>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4376" y="1285597"/>
            <a:ext cx="2597624" cy="1621376"/>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94374" y="3217165"/>
            <a:ext cx="2588085" cy="1775210"/>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88591" y="5271791"/>
            <a:ext cx="2616446" cy="158620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94374" y="5271790"/>
            <a:ext cx="2597626" cy="1586208"/>
          </a:xfrm>
          <a:prstGeom prst="rect">
            <a:avLst/>
          </a:prstGeom>
        </p:spPr>
      </p:pic>
    </p:spTree>
    <p:extLst>
      <p:ext uri="{BB962C8B-B14F-4D97-AF65-F5344CB8AC3E}">
        <p14:creationId xmlns:p14="http://schemas.microsoft.com/office/powerpoint/2010/main" val="2585473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013"/>
            <a:ext cx="10515600" cy="1458676"/>
          </a:xfrm>
        </p:spPr>
        <p:txBody>
          <a:bodyPr/>
          <a:lstStyle/>
          <a:p>
            <a:pPr algn="ctr"/>
            <a:r>
              <a:rPr lang="sq-AL" b="1" dirty="0"/>
              <a:t>Funksioni biologjik i farës</a:t>
            </a:r>
          </a:p>
        </p:txBody>
      </p:sp>
      <p:sp>
        <p:nvSpPr>
          <p:cNvPr id="3" name="Content Placeholder 2"/>
          <p:cNvSpPr>
            <a:spLocks noGrp="1"/>
          </p:cNvSpPr>
          <p:nvPr>
            <p:ph idx="1"/>
          </p:nvPr>
        </p:nvSpPr>
        <p:spPr/>
        <p:txBody>
          <a:bodyPr>
            <a:normAutofit fontScale="92500" lnSpcReduction="10000"/>
          </a:bodyPr>
          <a:lstStyle/>
          <a:p>
            <a:r>
              <a:rPr lang="sq-AL" dirty="0"/>
              <a:t>Te </a:t>
            </a:r>
            <a:r>
              <a:rPr lang="sq-AL" b="1" dirty="0"/>
              <a:t>siguroj</a:t>
            </a:r>
            <a:r>
              <a:rPr lang="sq-AL" dirty="0"/>
              <a:t> shumimin e bimëve dhe te </a:t>
            </a:r>
            <a:r>
              <a:rPr lang="sq-AL" b="1" dirty="0"/>
              <a:t>shpërndaj</a:t>
            </a:r>
            <a:r>
              <a:rPr lang="sq-AL" dirty="0"/>
              <a:t> ato.</a:t>
            </a:r>
          </a:p>
          <a:p>
            <a:endParaRPr lang="sq-AL" dirty="0"/>
          </a:p>
          <a:p>
            <a:r>
              <a:rPr lang="sq-AL" dirty="0"/>
              <a:t>Fara ka </a:t>
            </a:r>
            <a:r>
              <a:rPr lang="sq-AL" b="1" dirty="0"/>
              <a:t>aftësi te përballoj </a:t>
            </a:r>
            <a:r>
              <a:rPr lang="sq-AL" dirty="0"/>
              <a:t>kushtet jo te favorshme gjate dimrit, te erës, te thatësisë, te lagështisë te tepërt e te tjerë.</a:t>
            </a:r>
          </a:p>
          <a:p>
            <a:endParaRPr lang="sq-AL" dirty="0"/>
          </a:p>
          <a:p>
            <a:r>
              <a:rPr lang="sq-AL" dirty="0"/>
              <a:t>Fara e </a:t>
            </a:r>
            <a:r>
              <a:rPr lang="sq-AL" b="1" dirty="0"/>
              <a:t>ruan aftësinë e mbirjes </a:t>
            </a:r>
            <a:r>
              <a:rPr lang="sq-AL" dirty="0"/>
              <a:t>nga </a:t>
            </a:r>
            <a:r>
              <a:rPr lang="sq-AL" b="1" dirty="0"/>
              <a:t>disa dite </a:t>
            </a:r>
            <a:r>
              <a:rPr lang="sq-AL" dirty="0"/>
              <a:t>deri ne </a:t>
            </a:r>
            <a:r>
              <a:rPr lang="sq-AL" b="1" dirty="0"/>
              <a:t>disa vjet.</a:t>
            </a:r>
          </a:p>
          <a:p>
            <a:endParaRPr lang="sq-AL" dirty="0"/>
          </a:p>
          <a:p>
            <a:r>
              <a:rPr lang="sq-AL" dirty="0"/>
              <a:t>P.sh.: të </a:t>
            </a:r>
            <a:r>
              <a:rPr lang="sq-AL" b="1" dirty="0"/>
              <a:t>familja bishtajore </a:t>
            </a:r>
            <a:r>
              <a:rPr lang="sq-AL" dirty="0"/>
              <a:t>aftësia gurgulluese e farës mund te shkon </a:t>
            </a:r>
            <a:r>
              <a:rPr lang="sq-AL" b="1" dirty="0"/>
              <a:t>150– 250 vite</a:t>
            </a:r>
            <a:r>
              <a:rPr lang="sq-AL" dirty="0"/>
              <a:t>.</a:t>
            </a:r>
          </a:p>
          <a:p>
            <a:r>
              <a:rPr lang="sq-AL" b="1" dirty="0"/>
              <a:t>Pesha e farës </a:t>
            </a:r>
            <a:r>
              <a:rPr lang="sq-AL" dirty="0"/>
              <a:t>mund te </a:t>
            </a:r>
            <a:r>
              <a:rPr lang="sq-AL" dirty="0" err="1"/>
              <a:t>jet</a:t>
            </a:r>
            <a:r>
              <a:rPr lang="sq-AL" dirty="0"/>
              <a:t> nga </a:t>
            </a:r>
            <a:r>
              <a:rPr lang="sq-AL" b="1" dirty="0"/>
              <a:t>disa </a:t>
            </a:r>
            <a:r>
              <a:rPr lang="sq-AL" b="1" dirty="0" err="1"/>
              <a:t>mg</a:t>
            </a:r>
            <a:r>
              <a:rPr lang="sq-AL" dirty="0"/>
              <a:t>. (salepi) – </a:t>
            </a:r>
            <a:r>
              <a:rPr lang="sq-AL" b="1" dirty="0"/>
              <a:t>15kg</a:t>
            </a:r>
            <a:r>
              <a:rPr lang="sq-AL" dirty="0"/>
              <a:t>. (palmat).</a:t>
            </a:r>
          </a:p>
        </p:txBody>
      </p:sp>
    </p:spTree>
    <p:extLst>
      <p:ext uri="{BB962C8B-B14F-4D97-AF65-F5344CB8AC3E}">
        <p14:creationId xmlns:p14="http://schemas.microsoft.com/office/powerpoint/2010/main" val="3135753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272</Words>
  <Application>Microsoft Office PowerPoint</Application>
  <PresentationFormat>Widescreen</PresentationFormat>
  <Paragraphs>24</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      Lënda: Biologji Klasa: VIII  Njësia mësimore: Lulet japin farën dhe frytin  Mësimdhënësja: Mejreme Qela</vt:lpstr>
      <vt:lpstr>Lulja jep farën dhe frytin</vt:lpstr>
      <vt:lpstr>Fara</vt:lpstr>
      <vt:lpstr>Farat te bimët e ndryshme</vt:lpstr>
      <vt:lpstr>Funksioni biologjik i farës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Qendra Burimore “Nënë Tereza”  Lënda: Biologji Klasa: VI  Njësia mësimore: Pyjet tropikale</dc:title>
  <dc:creator>Gresa</dc:creator>
  <cp:lastModifiedBy>ahmet mahmutaj</cp:lastModifiedBy>
  <cp:revision>31</cp:revision>
  <dcterms:created xsi:type="dcterms:W3CDTF">2020-05-03T18:57:47Z</dcterms:created>
  <dcterms:modified xsi:type="dcterms:W3CDTF">2020-05-11T07:19:47Z</dcterms:modified>
</cp:coreProperties>
</file>