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7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76" autoAdjust="0"/>
  </p:normalViewPr>
  <p:slideViewPr>
    <p:cSldViewPr>
      <p:cViewPr varScale="1">
        <p:scale>
          <a:sx n="66" d="100"/>
          <a:sy n="66" d="100"/>
        </p:scale>
        <p:origin x="150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D2B22-EDC2-4FC4-B4C2-7725919DDAE4}" type="datetimeFigureOut">
              <a:rPr lang="en-US" smtClean="0"/>
              <a:pPr/>
              <a:t>6/1/2020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D7FDA-E183-4EF3-9134-C825E222E7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917575"/>
          </a:xfrm>
        </p:spPr>
        <p:txBody>
          <a:bodyPr>
            <a:normAutofit/>
          </a:bodyPr>
          <a:lstStyle/>
          <a:p>
            <a:r>
              <a:rPr lang="en-US" sz="4900" b="1" dirty="0"/>
              <a:t>EMRI DHE KATEGORITË E TIJ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19600" y="5486400"/>
            <a:ext cx="4343400" cy="762000"/>
          </a:xfrm>
        </p:spPr>
        <p:txBody>
          <a:bodyPr>
            <a:normAutofit/>
          </a:bodyPr>
          <a:lstStyle/>
          <a:p>
            <a:r>
              <a:rPr lang="sq-AL" sz="1800" b="1" dirty="0" err="1">
                <a:solidFill>
                  <a:srgbClr val="C00000"/>
                </a:solidFill>
              </a:rPr>
              <a:t>Prof</a:t>
            </a:r>
            <a:r>
              <a:rPr lang="sq-AL" sz="1800" b="1" dirty="0">
                <a:solidFill>
                  <a:srgbClr val="C00000"/>
                </a:solidFill>
              </a:rPr>
              <a:t> i lëndës : </a:t>
            </a:r>
            <a:r>
              <a:rPr lang="sq-AL" sz="1800" b="1" dirty="0" err="1">
                <a:solidFill>
                  <a:srgbClr val="C00000"/>
                </a:solidFill>
              </a:rPr>
              <a:t>Mirije</a:t>
            </a:r>
            <a:r>
              <a:rPr lang="sq-AL" sz="1800" b="1" dirty="0">
                <a:solidFill>
                  <a:srgbClr val="C00000"/>
                </a:solidFill>
              </a:rPr>
              <a:t> </a:t>
            </a:r>
            <a:r>
              <a:rPr lang="sq-AL" sz="1800" b="1" dirty="0" err="1">
                <a:solidFill>
                  <a:srgbClr val="C00000"/>
                </a:solidFill>
              </a:rPr>
              <a:t>Mehmeti</a:t>
            </a:r>
            <a:endParaRPr lang="sq-AL" sz="1800" b="1" dirty="0">
              <a:solidFill>
                <a:srgbClr val="C00000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81000" y="3124200"/>
            <a:ext cx="6400800" cy="16002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7650" name="Picture 2" descr="Fotografia e QBMK Nënë Tereza- Prizren, Mësimi on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457200"/>
            <a:ext cx="1524000" cy="1543291"/>
          </a:xfrm>
          <a:prstGeom prst="rect">
            <a:avLst/>
          </a:prstGeom>
          <a:noFill/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1676400" y="3355975"/>
            <a:ext cx="6400800" cy="16002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lvl="0" algn="ctr">
              <a:spcBef>
                <a:spcPts val="580"/>
              </a:spcBef>
              <a:buClr>
                <a:schemeClr val="accent1"/>
              </a:buClr>
              <a:buSzPct val="85000"/>
            </a:pPr>
            <a:endParaRPr lang="en-US" sz="2800" b="1" u="sng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sq-AL" sz="2800" b="1" dirty="0"/>
              <a:t>Fusha </a:t>
            </a:r>
            <a:r>
              <a:rPr lang="sq-AL" sz="2800" b="1" dirty="0" err="1"/>
              <a:t>kurrikulare</a:t>
            </a:r>
            <a:r>
              <a:rPr lang="sq-AL" sz="2800" b="1" dirty="0"/>
              <a:t>/Lënda:</a:t>
            </a:r>
            <a:r>
              <a:rPr lang="en-US" sz="2800" b="1" dirty="0"/>
              <a:t> </a:t>
            </a:r>
            <a:r>
              <a:rPr lang="sq-AL" sz="2800" b="1" dirty="0"/>
              <a:t>Shkalla e kurrikulës:5</a:t>
            </a:r>
          </a:p>
          <a:p>
            <a:pPr lvl="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sq-AL" sz="2800" b="1" dirty="0"/>
              <a:t>Gjuhë  Shqipe</a:t>
            </a:r>
          </a:p>
          <a:p>
            <a:pPr lvl="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sq-AL" sz="2800" b="1" dirty="0"/>
              <a:t>KLASA –XII</a:t>
            </a:r>
          </a:p>
          <a:p>
            <a:pPr lvl="0" algn="ctr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sq-AL" sz="2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sq-AL" sz="3200" b="1" dirty="0">
                <a:solidFill>
                  <a:schemeClr val="tx2"/>
                </a:solidFill>
              </a:rPr>
              <a:t>(E përshtatur  dhe e interpretuar me gjuhën e shenjave)</a:t>
            </a:r>
            <a:endParaRPr kumimoji="0" lang="sq-AL" sz="3200" b="1" i="0" strike="noStrike" kern="1200" cap="none" spc="0" normalizeH="0" baseline="0" dirty="0">
              <a:ln>
                <a:noFill/>
              </a:ln>
              <a:solidFill>
                <a:schemeClr val="tx2"/>
              </a:solidFill>
              <a:effectLst/>
              <a:uLnTx/>
              <a:uFillTx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719CB49-25AC-4408-9C29-C6B13EF542F0}"/>
              </a:ext>
            </a:extLst>
          </p:cNvPr>
          <p:cNvSpPr txBox="1">
            <a:spLocks/>
          </p:cNvSpPr>
          <p:nvPr/>
        </p:nvSpPr>
        <p:spPr>
          <a:xfrm>
            <a:off x="2743199" y="1886191"/>
            <a:ext cx="3657601" cy="6064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q-AL" sz="1800" b="1" dirty="0"/>
              <a:t>QBMK “Nënë T</a:t>
            </a:r>
            <a:r>
              <a:rPr lang="en-US" sz="1800" b="1" dirty="0"/>
              <a:t>e</a:t>
            </a:r>
            <a:r>
              <a:rPr lang="sq-AL" sz="1800" b="1" dirty="0"/>
              <a:t>reza” Prizren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33600" y="685800"/>
            <a:ext cx="4953000" cy="1295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600" b="1" dirty="0"/>
              <a:t>Emri i ka tre lakime: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09600" y="2514600"/>
            <a:ext cx="3505200" cy="1676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Lakimi i parë , i cili mbaron me (i)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257800" y="2590800"/>
            <a:ext cx="3276600" cy="1600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Lakimi i dytë , i cili mbaron me (u)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048000" y="4724400"/>
            <a:ext cx="3352800" cy="1524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Lakimi i tretë , i cili mbaron me (a-ja)</a:t>
            </a:r>
          </a:p>
        </p:txBody>
      </p:sp>
      <p:cxnSp>
        <p:nvCxnSpPr>
          <p:cNvPr id="9" name="Straight Arrow Connector 8"/>
          <p:cNvCxnSpPr>
            <a:stCxn id="4" idx="2"/>
          </p:cNvCxnSpPr>
          <p:nvPr/>
        </p:nvCxnSpPr>
        <p:spPr>
          <a:xfrm>
            <a:off x="4610100" y="1981200"/>
            <a:ext cx="16383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124200" y="19812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72000" y="1981200"/>
            <a:ext cx="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dirty="0"/>
              <a:t>JU FALEMINDERIT</a:t>
            </a:r>
          </a:p>
        </p:txBody>
      </p:sp>
      <p:pic>
        <p:nvPicPr>
          <p:cNvPr id="1028" name="Picture 4" descr="C:\Users\MM\AppData\Local\Microsoft\Windows\Temporary Internet Files\Content.IE5\NUSNR2OI\question_mark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286000"/>
            <a:ext cx="4191000" cy="4191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2590800" y="762000"/>
            <a:ext cx="3810000" cy="12954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dirty="0"/>
              <a:t>EMRI</a:t>
            </a:r>
            <a:r>
              <a:rPr lang="en-US" dirty="0"/>
              <a:t> </a:t>
            </a:r>
          </a:p>
        </p:txBody>
      </p:sp>
      <p:sp>
        <p:nvSpPr>
          <p:cNvPr id="6" name="Oval 5"/>
          <p:cNvSpPr/>
          <p:nvPr/>
        </p:nvSpPr>
        <p:spPr>
          <a:xfrm>
            <a:off x="1295400" y="3200400"/>
            <a:ext cx="6400800" cy="3124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dirty="0"/>
              <a:t>Emri, është pjesë e ndryshueshme e ligjëratës dhe emërton dukuri, frymorë,</a:t>
            </a:r>
            <a:r>
              <a:rPr lang="en-US" sz="3200" dirty="0"/>
              <a:t> </a:t>
            </a:r>
            <a:r>
              <a:rPr lang="sq-AL" sz="3200" dirty="0"/>
              <a:t>objekte.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495800" y="2057400"/>
            <a:ext cx="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762000"/>
            <a:ext cx="4191000" cy="1524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4000" b="1" dirty="0"/>
              <a:t>Emrat janë:</a:t>
            </a:r>
          </a:p>
        </p:txBody>
      </p:sp>
      <p:sp>
        <p:nvSpPr>
          <p:cNvPr id="5" name="Oval 4"/>
          <p:cNvSpPr/>
          <p:nvPr/>
        </p:nvSpPr>
        <p:spPr>
          <a:xfrm>
            <a:off x="228600" y="3733800"/>
            <a:ext cx="4114800" cy="2057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Të përveçëm:</a:t>
            </a:r>
          </a:p>
          <a:p>
            <a:pPr algn="ctr"/>
            <a:r>
              <a:rPr lang="sq-AL" sz="2800" dirty="0"/>
              <a:t>Drini,</a:t>
            </a:r>
          </a:p>
          <a:p>
            <a:pPr algn="ctr"/>
            <a:r>
              <a:rPr lang="sq-AL" sz="2800" dirty="0"/>
              <a:t>Prizreni,</a:t>
            </a:r>
            <a:r>
              <a:rPr lang="en-US" sz="2800" dirty="0"/>
              <a:t> </a:t>
            </a:r>
            <a:r>
              <a:rPr lang="sq-AL" sz="2800" dirty="0"/>
              <a:t>Kosova,</a:t>
            </a:r>
            <a:r>
              <a:rPr lang="en-US" sz="2800" dirty="0"/>
              <a:t> </a:t>
            </a:r>
            <a:r>
              <a:rPr lang="sq-AL" sz="2800" dirty="0"/>
              <a:t>etj</a:t>
            </a:r>
            <a:r>
              <a:rPr lang="sq-AL" dirty="0"/>
              <a:t>.</a:t>
            </a:r>
          </a:p>
        </p:txBody>
      </p:sp>
      <p:sp>
        <p:nvSpPr>
          <p:cNvPr id="7" name="Oval 6"/>
          <p:cNvSpPr/>
          <p:nvPr/>
        </p:nvSpPr>
        <p:spPr>
          <a:xfrm>
            <a:off x="4876800" y="3657600"/>
            <a:ext cx="4038600" cy="20574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Të përgjithshëm:</a:t>
            </a:r>
          </a:p>
          <a:p>
            <a:pPr algn="ctr"/>
            <a:r>
              <a:rPr lang="sq-AL" sz="2800" dirty="0"/>
              <a:t>vajzë,</a:t>
            </a:r>
            <a:r>
              <a:rPr lang="en-US" sz="2800" dirty="0"/>
              <a:t> </a:t>
            </a:r>
            <a:r>
              <a:rPr lang="sq-AL" sz="2800" dirty="0"/>
              <a:t>qytet,</a:t>
            </a:r>
            <a:r>
              <a:rPr lang="en-US" sz="2800" dirty="0"/>
              <a:t> </a:t>
            </a:r>
            <a:r>
              <a:rPr lang="sq-AL" sz="2800" dirty="0"/>
              <a:t>mal,</a:t>
            </a:r>
          </a:p>
          <a:p>
            <a:pPr algn="ctr"/>
            <a:r>
              <a:rPr lang="sq-AL" sz="2800" dirty="0"/>
              <a:t>shkollë,</a:t>
            </a:r>
            <a:r>
              <a:rPr lang="en-US" sz="2800" dirty="0"/>
              <a:t> </a:t>
            </a:r>
            <a:r>
              <a:rPr lang="sq-AL" sz="2800" dirty="0"/>
              <a:t>etj.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895600" y="2514600"/>
            <a:ext cx="1219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181600" y="2590800"/>
            <a:ext cx="11430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90800" y="762000"/>
            <a:ext cx="4267200" cy="1752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4000" b="1" dirty="0"/>
              <a:t>Emri tregon</a:t>
            </a:r>
            <a:r>
              <a:rPr lang="en-US" sz="4000" b="1" dirty="0"/>
              <a:t>:</a:t>
            </a:r>
          </a:p>
        </p:txBody>
      </p:sp>
      <p:sp>
        <p:nvSpPr>
          <p:cNvPr id="5" name="Oval 4"/>
          <p:cNvSpPr/>
          <p:nvPr/>
        </p:nvSpPr>
        <p:spPr>
          <a:xfrm>
            <a:off x="304800" y="4038600"/>
            <a:ext cx="4114800" cy="19812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Frymor :</a:t>
            </a:r>
          </a:p>
          <a:p>
            <a:pPr algn="ctr"/>
            <a:r>
              <a:rPr lang="sq-AL" sz="2800" dirty="0"/>
              <a:t>djali,</a:t>
            </a:r>
            <a:r>
              <a:rPr lang="en-US" sz="2800" dirty="0"/>
              <a:t> </a:t>
            </a:r>
            <a:r>
              <a:rPr lang="sq-AL" sz="2800" dirty="0"/>
              <a:t>vajza,</a:t>
            </a:r>
            <a:r>
              <a:rPr lang="en-US" sz="2800" dirty="0"/>
              <a:t> </a:t>
            </a:r>
            <a:r>
              <a:rPr lang="sq-AL" sz="2800" dirty="0"/>
              <a:t>nëna,</a:t>
            </a:r>
          </a:p>
          <a:p>
            <a:pPr algn="ctr"/>
            <a:r>
              <a:rPr lang="sq-AL" sz="2800" dirty="0"/>
              <a:t>etj</a:t>
            </a:r>
            <a:r>
              <a:rPr lang="sq-AL" dirty="0"/>
              <a:t>.</a:t>
            </a:r>
          </a:p>
        </p:txBody>
      </p:sp>
      <p:sp>
        <p:nvSpPr>
          <p:cNvPr id="6" name="Oval 5"/>
          <p:cNvSpPr/>
          <p:nvPr/>
        </p:nvSpPr>
        <p:spPr>
          <a:xfrm>
            <a:off x="4724400" y="4038600"/>
            <a:ext cx="4191000" cy="19050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Jofrymor :</a:t>
            </a:r>
          </a:p>
          <a:p>
            <a:pPr algn="ctr"/>
            <a:r>
              <a:rPr lang="sq-AL" sz="2800" dirty="0"/>
              <a:t>mal,</a:t>
            </a:r>
            <a:r>
              <a:rPr lang="en-US" sz="2800" dirty="0"/>
              <a:t> </a:t>
            </a:r>
            <a:r>
              <a:rPr lang="sq-AL" sz="2800" dirty="0"/>
              <a:t>tavolinë,</a:t>
            </a:r>
            <a:r>
              <a:rPr lang="en-US" sz="2800" dirty="0"/>
              <a:t> </a:t>
            </a:r>
            <a:r>
              <a:rPr lang="sq-AL" sz="2800" dirty="0"/>
              <a:t>laps,</a:t>
            </a:r>
          </a:p>
          <a:p>
            <a:pPr algn="ctr"/>
            <a:r>
              <a:rPr lang="sq-AL" sz="2800" dirty="0"/>
              <a:t>etj.</a:t>
            </a:r>
          </a:p>
        </p:txBody>
      </p:sp>
      <p:cxnSp>
        <p:nvCxnSpPr>
          <p:cNvPr id="8" name="Straight Arrow Connector 7"/>
          <p:cNvCxnSpPr>
            <a:stCxn id="4" idx="2"/>
          </p:cNvCxnSpPr>
          <p:nvPr/>
        </p:nvCxnSpPr>
        <p:spPr>
          <a:xfrm flipH="1">
            <a:off x="2819400" y="2514600"/>
            <a:ext cx="19050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</p:cNvCxnSpPr>
          <p:nvPr/>
        </p:nvCxnSpPr>
        <p:spPr>
          <a:xfrm>
            <a:off x="4724400" y="2514600"/>
            <a:ext cx="19812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895600" y="914400"/>
            <a:ext cx="3505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b="1" dirty="0"/>
              <a:t>Emri i ka tre gjini: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52400" y="2819400"/>
            <a:ext cx="3352800" cy="1600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400" dirty="0"/>
              <a:t>Gjinia mashkullore:</a:t>
            </a:r>
          </a:p>
          <a:p>
            <a:pPr algn="ctr"/>
            <a:r>
              <a:rPr lang="sq-AL" sz="2400" dirty="0"/>
              <a:t>Plaku,</a:t>
            </a:r>
            <a:r>
              <a:rPr lang="en-US" sz="2400" dirty="0"/>
              <a:t> </a:t>
            </a:r>
            <a:r>
              <a:rPr lang="sq-AL" sz="2400" dirty="0"/>
              <a:t>topi,</a:t>
            </a:r>
            <a:r>
              <a:rPr lang="en-US" sz="2400" dirty="0"/>
              <a:t> </a:t>
            </a:r>
            <a:r>
              <a:rPr lang="sq-AL" sz="2400" dirty="0"/>
              <a:t>lisi,</a:t>
            </a:r>
            <a:r>
              <a:rPr lang="en-US" sz="2400" dirty="0"/>
              <a:t> </a:t>
            </a:r>
            <a:r>
              <a:rPr lang="sq-AL" sz="2400" dirty="0"/>
              <a:t>muri,</a:t>
            </a:r>
            <a:r>
              <a:rPr lang="en-US" sz="2400" dirty="0"/>
              <a:t> </a:t>
            </a:r>
            <a:r>
              <a:rPr lang="sq-AL" sz="2400" dirty="0"/>
              <a:t>etj</a:t>
            </a:r>
            <a:r>
              <a:rPr lang="sq-AL" dirty="0"/>
              <a:t>.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562600" y="2895600"/>
            <a:ext cx="3352800" cy="1600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400" dirty="0"/>
              <a:t>Gjinia femërore:</a:t>
            </a:r>
          </a:p>
          <a:p>
            <a:pPr algn="ctr"/>
            <a:r>
              <a:rPr lang="sq-AL" sz="2400" dirty="0"/>
              <a:t>Molla,</a:t>
            </a:r>
            <a:r>
              <a:rPr lang="en-US" sz="2400" dirty="0"/>
              <a:t> </a:t>
            </a:r>
            <a:r>
              <a:rPr lang="sq-AL" sz="2400" dirty="0"/>
              <a:t>dritarja,</a:t>
            </a:r>
            <a:r>
              <a:rPr lang="en-US" sz="2400" dirty="0"/>
              <a:t> </a:t>
            </a:r>
            <a:r>
              <a:rPr lang="sq-AL" sz="2400" dirty="0"/>
              <a:t>goma,</a:t>
            </a:r>
          </a:p>
          <a:p>
            <a:pPr algn="ctr"/>
            <a:r>
              <a:rPr lang="sq-AL" sz="2400" dirty="0"/>
              <a:t>hëna,</a:t>
            </a:r>
            <a:r>
              <a:rPr lang="en-US" sz="2400" dirty="0"/>
              <a:t> </a:t>
            </a:r>
            <a:r>
              <a:rPr lang="sq-AL" sz="2400" dirty="0"/>
              <a:t>etj</a:t>
            </a:r>
            <a:r>
              <a:rPr lang="sq-AL" dirty="0"/>
              <a:t>.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2895600" y="4800600"/>
            <a:ext cx="3505200" cy="1676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400" dirty="0"/>
              <a:t>Gjinia asnjanëse:</a:t>
            </a:r>
          </a:p>
          <a:p>
            <a:pPr algn="ctr"/>
            <a:r>
              <a:rPr lang="sq-AL" sz="2400" dirty="0"/>
              <a:t>Të ftohtët,</a:t>
            </a:r>
            <a:r>
              <a:rPr lang="en-US" sz="2400" dirty="0"/>
              <a:t> </a:t>
            </a:r>
            <a:r>
              <a:rPr lang="sq-AL" sz="2400" dirty="0"/>
              <a:t>të ecurit,</a:t>
            </a:r>
            <a:r>
              <a:rPr lang="en-US" sz="2400" dirty="0"/>
              <a:t> </a:t>
            </a:r>
            <a:r>
              <a:rPr lang="sq-AL" sz="2400" dirty="0"/>
              <a:t>të ngrënit,</a:t>
            </a:r>
            <a:r>
              <a:rPr lang="en-US" sz="2400" dirty="0"/>
              <a:t> </a:t>
            </a:r>
            <a:r>
              <a:rPr lang="sq-AL" sz="2400" dirty="0"/>
              <a:t>etj.</a:t>
            </a:r>
          </a:p>
        </p:txBody>
      </p:sp>
      <p:cxnSp>
        <p:nvCxnSpPr>
          <p:cNvPr id="19" name="Straight Arrow Connector 18"/>
          <p:cNvCxnSpPr>
            <a:stCxn id="12" idx="2"/>
          </p:cNvCxnSpPr>
          <p:nvPr/>
        </p:nvCxnSpPr>
        <p:spPr>
          <a:xfrm>
            <a:off x="4648200" y="2133600"/>
            <a:ext cx="0" cy="2590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638800" y="2209800"/>
            <a:ext cx="15240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1905000" y="2209800"/>
            <a:ext cx="1600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71800" y="685800"/>
            <a:ext cx="3505200" cy="1295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b="1" dirty="0"/>
              <a:t>Emri i ka dy numra:</a:t>
            </a:r>
          </a:p>
        </p:txBody>
      </p:sp>
      <p:sp>
        <p:nvSpPr>
          <p:cNvPr id="5" name="Oval 4"/>
          <p:cNvSpPr/>
          <p:nvPr/>
        </p:nvSpPr>
        <p:spPr>
          <a:xfrm>
            <a:off x="533400" y="3429000"/>
            <a:ext cx="3505200" cy="1752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400" dirty="0"/>
              <a:t>Numri njëjës :</a:t>
            </a:r>
          </a:p>
          <a:p>
            <a:pPr algn="ctr"/>
            <a:r>
              <a:rPr lang="sq-AL" sz="2400" dirty="0"/>
              <a:t>Djalë,</a:t>
            </a:r>
            <a:r>
              <a:rPr lang="en-US" sz="2400" dirty="0"/>
              <a:t> </a:t>
            </a:r>
            <a:r>
              <a:rPr lang="sq-AL" sz="2400" dirty="0"/>
              <a:t>vajzë,</a:t>
            </a:r>
            <a:r>
              <a:rPr lang="en-US" sz="2400" dirty="0"/>
              <a:t> </a:t>
            </a:r>
            <a:r>
              <a:rPr lang="sq-AL" sz="2400" dirty="0"/>
              <a:t>qytet,</a:t>
            </a:r>
            <a:r>
              <a:rPr lang="en-US" sz="2400" dirty="0"/>
              <a:t> </a:t>
            </a:r>
            <a:r>
              <a:rPr lang="sq-AL" sz="2400" dirty="0"/>
              <a:t>etj.</a:t>
            </a:r>
          </a:p>
        </p:txBody>
      </p:sp>
      <p:sp>
        <p:nvSpPr>
          <p:cNvPr id="6" name="Oval 5"/>
          <p:cNvSpPr/>
          <p:nvPr/>
        </p:nvSpPr>
        <p:spPr>
          <a:xfrm>
            <a:off x="5181600" y="3429000"/>
            <a:ext cx="3581400" cy="1752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400" dirty="0"/>
              <a:t>Numri shumës:</a:t>
            </a:r>
          </a:p>
          <a:p>
            <a:pPr algn="ctr"/>
            <a:r>
              <a:rPr lang="sq-AL" sz="2400" dirty="0"/>
              <a:t>Djem,</a:t>
            </a:r>
            <a:r>
              <a:rPr lang="en-US" sz="2400" dirty="0"/>
              <a:t> </a:t>
            </a:r>
            <a:r>
              <a:rPr lang="sq-AL" sz="2400" dirty="0"/>
              <a:t>vajza,</a:t>
            </a:r>
            <a:r>
              <a:rPr lang="en-US" sz="2400" dirty="0"/>
              <a:t> </a:t>
            </a:r>
            <a:r>
              <a:rPr lang="sq-AL" sz="2400" dirty="0"/>
              <a:t>qytete,</a:t>
            </a:r>
            <a:r>
              <a:rPr lang="en-US" sz="2400" dirty="0"/>
              <a:t> </a:t>
            </a:r>
            <a:r>
              <a:rPr lang="sq-AL" sz="2400" dirty="0"/>
              <a:t>etj</a:t>
            </a:r>
            <a:r>
              <a:rPr lang="sq-AL" dirty="0"/>
              <a:t>.</a:t>
            </a:r>
          </a:p>
        </p:txBody>
      </p:sp>
      <p:cxnSp>
        <p:nvCxnSpPr>
          <p:cNvPr id="8" name="Straight Arrow Connector 7"/>
          <p:cNvCxnSpPr>
            <a:stCxn id="4" idx="2"/>
          </p:cNvCxnSpPr>
          <p:nvPr/>
        </p:nvCxnSpPr>
        <p:spPr>
          <a:xfrm flipH="1">
            <a:off x="2667000" y="1981200"/>
            <a:ext cx="2057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4" idx="2"/>
          </p:cNvCxnSpPr>
          <p:nvPr/>
        </p:nvCxnSpPr>
        <p:spPr>
          <a:xfrm>
            <a:off x="4724400" y="1981200"/>
            <a:ext cx="18288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457200"/>
            <a:ext cx="8077200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3200" b="1" dirty="0"/>
              <a:t>Emri i ka pesë rasa: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85800" y="1752600"/>
            <a:ext cx="7467600" cy="4191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sq-AL" sz="2800" b="1" dirty="0"/>
              <a:t>Emërore </a:t>
            </a:r>
            <a:r>
              <a:rPr lang="sq-AL" sz="2800" dirty="0"/>
              <a:t>           djali</a:t>
            </a:r>
          </a:p>
          <a:p>
            <a:pPr algn="ctr"/>
            <a:r>
              <a:rPr lang="sq-AL" sz="2800" dirty="0"/>
              <a:t> </a:t>
            </a:r>
          </a:p>
          <a:p>
            <a:r>
              <a:rPr lang="sq-AL" sz="2800" b="1" dirty="0"/>
              <a:t>Gjinore </a:t>
            </a:r>
            <a:r>
              <a:rPr lang="sq-AL" sz="2800" dirty="0"/>
              <a:t>             (i,</a:t>
            </a:r>
            <a:r>
              <a:rPr lang="en-US" sz="2800" dirty="0"/>
              <a:t> </a:t>
            </a:r>
            <a:r>
              <a:rPr lang="sq-AL" sz="2800" dirty="0"/>
              <a:t>e,</a:t>
            </a:r>
            <a:r>
              <a:rPr lang="en-US" sz="2800" dirty="0"/>
              <a:t> </a:t>
            </a:r>
            <a:r>
              <a:rPr lang="sq-AL" sz="2800" dirty="0"/>
              <a:t>të,</a:t>
            </a:r>
            <a:r>
              <a:rPr lang="en-US" sz="2800" dirty="0"/>
              <a:t> </a:t>
            </a:r>
            <a:r>
              <a:rPr lang="sq-AL" sz="2800" dirty="0"/>
              <a:t>së,) djalit</a:t>
            </a:r>
          </a:p>
          <a:p>
            <a:endParaRPr lang="sq-AL" sz="2800" dirty="0"/>
          </a:p>
          <a:p>
            <a:r>
              <a:rPr lang="sq-AL" sz="2800" b="1" dirty="0"/>
              <a:t>Dhanore</a:t>
            </a:r>
            <a:r>
              <a:rPr lang="sq-AL" sz="2800" dirty="0"/>
              <a:t>            djalit</a:t>
            </a:r>
          </a:p>
          <a:p>
            <a:endParaRPr lang="sq-AL" sz="2800" dirty="0"/>
          </a:p>
          <a:p>
            <a:r>
              <a:rPr lang="sq-AL" sz="2800" b="1" dirty="0"/>
              <a:t>Kallëzore </a:t>
            </a:r>
            <a:r>
              <a:rPr lang="sq-AL" sz="2800" dirty="0"/>
              <a:t>         djalin</a:t>
            </a:r>
          </a:p>
          <a:p>
            <a:endParaRPr lang="sq-AL" sz="2800" dirty="0"/>
          </a:p>
          <a:p>
            <a:r>
              <a:rPr lang="sq-AL" sz="2800" b="1" dirty="0"/>
              <a:t>Rrjedhore</a:t>
            </a:r>
            <a:r>
              <a:rPr lang="sq-AL" sz="2800" dirty="0"/>
              <a:t>         (prej) djalit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609600"/>
            <a:ext cx="4724400" cy="1447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b="1" dirty="0"/>
              <a:t>Emri i ka dy trajta:</a:t>
            </a:r>
          </a:p>
        </p:txBody>
      </p:sp>
      <p:sp>
        <p:nvSpPr>
          <p:cNvPr id="5" name="Oval 4"/>
          <p:cNvSpPr/>
          <p:nvPr/>
        </p:nvSpPr>
        <p:spPr>
          <a:xfrm>
            <a:off x="457200" y="3657600"/>
            <a:ext cx="3810000" cy="2133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Trajta e shquar:</a:t>
            </a:r>
          </a:p>
          <a:p>
            <a:pPr algn="ctr"/>
            <a:r>
              <a:rPr lang="sq-AL" sz="2800" dirty="0"/>
              <a:t>Djali,</a:t>
            </a:r>
            <a:r>
              <a:rPr lang="en-US" sz="2800" dirty="0"/>
              <a:t> </a:t>
            </a:r>
            <a:r>
              <a:rPr lang="sq-AL" sz="2800" dirty="0"/>
              <a:t>vajza,</a:t>
            </a:r>
          </a:p>
          <a:p>
            <a:pPr algn="ctr"/>
            <a:r>
              <a:rPr lang="sq-AL" sz="2800" dirty="0"/>
              <a:t>shtëpia,</a:t>
            </a:r>
            <a:r>
              <a:rPr lang="en-US" sz="2800" dirty="0"/>
              <a:t> </a:t>
            </a:r>
            <a:r>
              <a:rPr lang="sq-AL" sz="2800" dirty="0"/>
              <a:t>etj.</a:t>
            </a:r>
          </a:p>
        </p:txBody>
      </p:sp>
      <p:sp>
        <p:nvSpPr>
          <p:cNvPr id="6" name="Oval 5"/>
          <p:cNvSpPr/>
          <p:nvPr/>
        </p:nvSpPr>
        <p:spPr>
          <a:xfrm>
            <a:off x="4800600" y="3657600"/>
            <a:ext cx="3886200" cy="213360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Trajta e pashquar:</a:t>
            </a:r>
          </a:p>
          <a:p>
            <a:pPr algn="ctr"/>
            <a:r>
              <a:rPr lang="sq-AL" sz="2800" dirty="0"/>
              <a:t>një djalë,</a:t>
            </a:r>
            <a:r>
              <a:rPr lang="en-US" sz="2800" dirty="0"/>
              <a:t> </a:t>
            </a:r>
            <a:r>
              <a:rPr lang="sq-AL" sz="2800" dirty="0"/>
              <a:t>një vajzë,</a:t>
            </a:r>
            <a:r>
              <a:rPr lang="en-US" sz="2800" dirty="0"/>
              <a:t> </a:t>
            </a:r>
            <a:r>
              <a:rPr lang="sq-AL" sz="2800" dirty="0"/>
              <a:t>një shtëpi,</a:t>
            </a:r>
            <a:r>
              <a:rPr lang="en-US" sz="2800" dirty="0"/>
              <a:t> </a:t>
            </a:r>
            <a:r>
              <a:rPr lang="sq-AL" sz="2800" dirty="0"/>
              <a:t>etj.</a:t>
            </a:r>
          </a:p>
        </p:txBody>
      </p:sp>
      <p:cxnSp>
        <p:nvCxnSpPr>
          <p:cNvPr id="8" name="Straight Arrow Connector 7"/>
          <p:cNvCxnSpPr>
            <a:stCxn id="4" idx="2"/>
          </p:cNvCxnSpPr>
          <p:nvPr/>
        </p:nvCxnSpPr>
        <p:spPr>
          <a:xfrm>
            <a:off x="4572000" y="2057400"/>
            <a:ext cx="18288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</p:cNvCxnSpPr>
          <p:nvPr/>
        </p:nvCxnSpPr>
        <p:spPr>
          <a:xfrm flipH="1">
            <a:off x="2895600" y="2057400"/>
            <a:ext cx="1676400" cy="1524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752600"/>
            <a:ext cx="8229600" cy="4343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57200" y="685800"/>
            <a:ext cx="4114800" cy="10668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TRAJTA E SHQUAR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572000" y="685800"/>
            <a:ext cx="4114800" cy="10668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TRAJTA E PASHQUAR</a:t>
            </a:r>
          </a:p>
        </p:txBody>
      </p:sp>
      <p:sp>
        <p:nvSpPr>
          <p:cNvPr id="8" name="Flowchart: Process 7"/>
          <p:cNvSpPr/>
          <p:nvPr/>
        </p:nvSpPr>
        <p:spPr>
          <a:xfrm>
            <a:off x="4572000" y="1752600"/>
            <a:ext cx="4114800" cy="4343400"/>
          </a:xfrm>
          <a:prstGeom prst="flowChart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09600" y="1905000"/>
            <a:ext cx="38100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Rasat</a:t>
            </a:r>
            <a:r>
              <a:rPr lang="en-US" dirty="0"/>
              <a:t>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09600" y="2667000"/>
            <a:ext cx="38100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000" b="1" dirty="0"/>
              <a:t>Emërore:             </a:t>
            </a:r>
            <a:r>
              <a:rPr lang="sq-AL" sz="2000" dirty="0"/>
              <a:t>lapsi   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09600" y="3352800"/>
            <a:ext cx="38100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000" b="1" dirty="0"/>
              <a:t>Gjinore:               </a:t>
            </a:r>
            <a:r>
              <a:rPr lang="sq-AL" sz="2000" dirty="0"/>
              <a:t>i,</a:t>
            </a:r>
            <a:r>
              <a:rPr lang="en-US" sz="2000" dirty="0"/>
              <a:t> </a:t>
            </a:r>
            <a:r>
              <a:rPr lang="sq-AL" sz="2000" dirty="0"/>
              <a:t>e lapsit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09600" y="4038600"/>
            <a:ext cx="38100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000" b="1" dirty="0"/>
              <a:t>Dhanore:             </a:t>
            </a:r>
            <a:r>
              <a:rPr lang="sq-AL" sz="2000" dirty="0"/>
              <a:t>lapsit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09600" y="4724400"/>
            <a:ext cx="38100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000" b="1" dirty="0"/>
              <a:t>Kallëzore:             </a:t>
            </a:r>
            <a:r>
              <a:rPr lang="sq-AL" sz="2000" dirty="0"/>
              <a:t>lapsin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09600" y="5410200"/>
            <a:ext cx="38100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000" b="1" dirty="0"/>
              <a:t>Rrjedhore:            </a:t>
            </a:r>
            <a:r>
              <a:rPr lang="sq-AL" sz="2000" dirty="0"/>
              <a:t>prej lapsit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800600" y="1905000"/>
            <a:ext cx="37338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q-AL" sz="2800" dirty="0"/>
              <a:t>Rasat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648200" y="2667000"/>
            <a:ext cx="39624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000" b="1" dirty="0"/>
              <a:t>Emërore:      </a:t>
            </a:r>
            <a:r>
              <a:rPr lang="sq-AL" sz="2000" dirty="0"/>
              <a:t>një laps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648200" y="3352800"/>
            <a:ext cx="39624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000" b="1" dirty="0"/>
              <a:t>Gjinore:        </a:t>
            </a:r>
            <a:r>
              <a:rPr lang="sq-AL" sz="2000" dirty="0"/>
              <a:t>i,</a:t>
            </a:r>
            <a:r>
              <a:rPr lang="en-US" sz="2000" dirty="0"/>
              <a:t> </a:t>
            </a:r>
            <a:r>
              <a:rPr lang="sq-AL" sz="2000" dirty="0"/>
              <a:t>e një lapsi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4648200" y="4038600"/>
            <a:ext cx="39624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000" b="1" dirty="0"/>
              <a:t>Dhanore:      </a:t>
            </a:r>
            <a:r>
              <a:rPr lang="sq-AL" sz="2000" dirty="0"/>
              <a:t>një lapsi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648200" y="4724400"/>
            <a:ext cx="39624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000" b="1" dirty="0"/>
              <a:t>Kallëzore:     </a:t>
            </a:r>
            <a:r>
              <a:rPr lang="sq-AL" sz="2000" dirty="0"/>
              <a:t>një laps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4648200" y="5410200"/>
            <a:ext cx="40386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q-AL" sz="2000" b="1" dirty="0"/>
              <a:t>Rrjedhore:   </a:t>
            </a:r>
            <a:r>
              <a:rPr lang="sq-AL" sz="2000" dirty="0"/>
              <a:t>prej  një lapsi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</TotalTime>
  <Words>341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 2</vt:lpstr>
      <vt:lpstr>Office Theme</vt:lpstr>
      <vt:lpstr>EMRI DHE KATEGORITË E TIJ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JU FALEMINDERIT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PARAFJALA</dc:title>
  <dc:creator>MM</dc:creator>
  <cp:lastModifiedBy>ahmet mahmutaj</cp:lastModifiedBy>
  <cp:revision>43</cp:revision>
  <dcterms:created xsi:type="dcterms:W3CDTF">2020-04-03T13:59:54Z</dcterms:created>
  <dcterms:modified xsi:type="dcterms:W3CDTF">2020-06-01T19:09:04Z</dcterms:modified>
</cp:coreProperties>
</file>