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0"/>
          </a:xfrm>
        </p:spPr>
        <p:txBody>
          <a:bodyPr>
            <a:normAutofit/>
          </a:bodyPr>
          <a:lstStyle/>
          <a:p>
            <a:r>
              <a:rPr lang="en-US" sz="3200" dirty="0"/>
              <a:t> </a:t>
            </a: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r>
              <a:rPr lang="sq-AL" sz="2800" dirty="0"/>
              <a:t>Shkolla e mesme profesionale</a:t>
            </a:r>
            <a:br>
              <a:rPr lang="sq-AL" sz="2800" dirty="0"/>
            </a:br>
            <a:r>
              <a:rPr lang="sq-AL" sz="2800" dirty="0"/>
              <a:t>Drejtimi: </a:t>
            </a:r>
            <a:r>
              <a:rPr lang="sq-AL" sz="2800" b="1" dirty="0"/>
              <a:t>Ushqimor-kuzhinieri</a:t>
            </a:r>
            <a:br>
              <a:rPr lang="sq-AL" sz="2800" dirty="0"/>
            </a:br>
            <a:r>
              <a:rPr lang="en-GB" sz="2800" dirty="0"/>
              <a:t>L</a:t>
            </a:r>
            <a:r>
              <a:rPr lang="sq-AL" sz="2800" dirty="0"/>
              <a:t>ënda: </a:t>
            </a:r>
            <a:r>
              <a:rPr lang="sq-AL" sz="2800" b="1" dirty="0"/>
              <a:t>Mikrobiologji</a:t>
            </a:r>
            <a:br>
              <a:rPr lang="sq-AL" sz="2800" b="1" dirty="0"/>
            </a:br>
            <a:r>
              <a:rPr lang="sq-AL" sz="2800" dirty="0"/>
              <a:t>Klasa: </a:t>
            </a:r>
            <a:r>
              <a:rPr lang="sq-AL" sz="2800" b="1" dirty="0"/>
              <a:t>XII</a:t>
            </a:r>
            <a:br>
              <a:rPr lang="sq-AL" sz="2800" b="1" dirty="0"/>
            </a:br>
            <a:br>
              <a:rPr lang="sq-AL" sz="2800" dirty="0"/>
            </a:br>
            <a:r>
              <a:rPr lang="sq-AL" sz="2800" dirty="0"/>
              <a:t>Njësia mësimore:</a:t>
            </a:r>
            <a:r>
              <a:rPr lang="en-GB" sz="2800" dirty="0"/>
              <a:t> </a:t>
            </a:r>
            <a:r>
              <a:rPr lang="en-GB" sz="2800" b="1" dirty="0" err="1"/>
              <a:t>Bakterjet</a:t>
            </a:r>
            <a:r>
              <a:rPr lang="en-GB" sz="2800" b="1" dirty="0"/>
              <a:t> </a:t>
            </a:r>
            <a:r>
              <a:rPr lang="en-GB" sz="2800" b="1" dirty="0" err="1"/>
              <a:t>shkopthore</a:t>
            </a:r>
            <a:r>
              <a:rPr lang="en-GB" sz="2800" b="1" dirty="0"/>
              <a:t> – </a:t>
            </a:r>
            <a:r>
              <a:rPr lang="en-GB" sz="2800" b="1" dirty="0" err="1"/>
              <a:t>Bacilet</a:t>
            </a:r>
            <a:br>
              <a:rPr lang="en-GB" sz="2800" b="1" dirty="0"/>
            </a:br>
            <a:r>
              <a:rPr lang="en-GB" sz="2800" dirty="0"/>
              <a:t>M</a:t>
            </a:r>
            <a:r>
              <a:rPr lang="sq-AL" sz="2800" dirty="0" err="1"/>
              <a:t>ësimdhënësi</a:t>
            </a:r>
            <a:r>
              <a:rPr lang="sq-AL" sz="2800" dirty="0"/>
              <a:t>: </a:t>
            </a:r>
            <a:r>
              <a:rPr lang="sq-AL" sz="2800" dirty="0" err="1"/>
              <a:t>Mejreme</a:t>
            </a:r>
            <a:r>
              <a:rPr lang="sq-AL" sz="2800" dirty="0"/>
              <a:t> Qela</a:t>
            </a:r>
            <a:endParaRPr lang="de-DE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96000"/>
            <a:ext cx="9144000" cy="762000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 </a:t>
            </a:r>
            <a:endParaRPr lang="sq-AL" dirty="0"/>
          </a:p>
          <a:p>
            <a:endParaRPr lang="sq-AL" dirty="0"/>
          </a:p>
          <a:p>
            <a:endParaRPr lang="sq-AL" dirty="0"/>
          </a:p>
          <a:p>
            <a:endParaRPr lang="sq-AL" dirty="0"/>
          </a:p>
          <a:p>
            <a:endParaRPr lang="sq-AL" dirty="0"/>
          </a:p>
          <a:p>
            <a:r>
              <a:rPr lang="sq-AL" dirty="0"/>
              <a:t> </a:t>
            </a:r>
            <a:r>
              <a:rPr lang="sq-AL" sz="2000" dirty="0"/>
              <a:t>Prizren 2020</a:t>
            </a:r>
            <a:endParaRPr lang="de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085708-65FF-4FA1-BB08-1A1495FAF6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457200"/>
            <a:ext cx="1879779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GB" dirty="0" err="1"/>
              <a:t>Bakterjet</a:t>
            </a:r>
            <a:r>
              <a:rPr lang="en-GB" dirty="0"/>
              <a:t> </a:t>
            </a:r>
            <a:r>
              <a:rPr lang="en-GB" dirty="0" err="1"/>
              <a:t>shkopthore</a:t>
            </a:r>
            <a:r>
              <a:rPr lang="en-GB" dirty="0"/>
              <a:t> - </a:t>
            </a:r>
            <a:r>
              <a:rPr lang="en-GB" dirty="0" err="1"/>
              <a:t>Bacilet</a:t>
            </a:r>
            <a:endParaRPr lang="de-D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>
              <a:buNone/>
            </a:pPr>
            <a:r>
              <a:rPr lang="en-GB" b="1" u="sng" dirty="0" err="1"/>
              <a:t>Bacilet</a:t>
            </a:r>
            <a:r>
              <a:rPr lang="en-GB" u="sng" dirty="0"/>
              <a:t> </a:t>
            </a:r>
            <a:r>
              <a:rPr lang="en-GB" u="sng" dirty="0" err="1"/>
              <a:t>jan</a:t>
            </a:r>
            <a:r>
              <a:rPr lang="sq-AL" u="sng" dirty="0"/>
              <a:t>ë grup i madh bakterjesh të cilët shkaktojnë</a:t>
            </a:r>
          </a:p>
          <a:p>
            <a:pPr>
              <a:buNone/>
            </a:pPr>
            <a:r>
              <a:rPr lang="sq-AL" u="sng" dirty="0"/>
              <a:t>sëmundje të ndryshme te njeriu dhe te shtazët.</a:t>
            </a:r>
          </a:p>
          <a:p>
            <a:pPr>
              <a:buNone/>
            </a:pPr>
            <a:r>
              <a:rPr lang="sq-AL" dirty="0"/>
              <a:t>Bacilet ndahen në:</a:t>
            </a:r>
          </a:p>
          <a:p>
            <a:pPr marL="514350" indent="-514350">
              <a:buFont typeface="+mj-lt"/>
              <a:buAutoNum type="arabicPeriod"/>
            </a:pPr>
            <a:r>
              <a:rPr lang="sq-AL" b="1" i="1" dirty="0"/>
              <a:t>Bacile grampozitive</a:t>
            </a:r>
          </a:p>
          <a:p>
            <a:pPr marL="514350" indent="-514350">
              <a:buFont typeface="+mj-lt"/>
              <a:buAutoNum type="arabicPeriod"/>
            </a:pPr>
            <a:r>
              <a:rPr lang="sq-AL" b="1" i="1" dirty="0"/>
              <a:t>Bacile gramnegative</a:t>
            </a:r>
          </a:p>
        </p:txBody>
      </p:sp>
      <p:pic>
        <p:nvPicPr>
          <p:cNvPr id="1026" name="Picture 2" descr="C:\Users\12\Desktop\Bacillus-subtil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00600"/>
            <a:ext cx="2819400" cy="1873250"/>
          </a:xfrm>
          <a:prstGeom prst="rect">
            <a:avLst/>
          </a:prstGeom>
          <a:noFill/>
        </p:spPr>
      </p:pic>
      <p:pic>
        <p:nvPicPr>
          <p:cNvPr id="1027" name="Picture 3" descr="C:\Users\12\Desktop\800w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4800600"/>
            <a:ext cx="2895600" cy="1903424"/>
          </a:xfrm>
          <a:prstGeom prst="rect">
            <a:avLst/>
          </a:prstGeom>
          <a:noFill/>
        </p:spPr>
      </p:pic>
      <p:pic>
        <p:nvPicPr>
          <p:cNvPr id="1028" name="Picture 4" descr="C:\Users\12\Desktop\3-s2.0-B9780128174951000074-f07-02-978012817495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4800600"/>
            <a:ext cx="29718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sq-AL" dirty="0"/>
              <a:t>Bacilet grampozitive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066800"/>
            <a:ext cx="4572000" cy="5791200"/>
          </a:xfrm>
        </p:spPr>
        <p:txBody>
          <a:bodyPr/>
          <a:lstStyle/>
          <a:p>
            <a:pPr>
              <a:buNone/>
            </a:pPr>
            <a:r>
              <a:rPr lang="sq-AL" b="1" u="sng" dirty="0"/>
              <a:t>Bacili i difterisë </a:t>
            </a:r>
            <a:r>
              <a:rPr lang="sq-AL" dirty="0"/>
              <a:t>– është i gjatë</a:t>
            </a:r>
          </a:p>
          <a:p>
            <a:pPr>
              <a:buNone/>
            </a:pPr>
            <a:r>
              <a:rPr lang="sq-AL" dirty="0"/>
              <a:t>në formë </a:t>
            </a:r>
            <a:r>
              <a:rPr lang="sq-AL" i="1" dirty="0"/>
              <a:t>shkopi</a:t>
            </a:r>
            <a:r>
              <a:rPr lang="sq-AL" dirty="0"/>
              <a:t> por në njërën</a:t>
            </a:r>
          </a:p>
          <a:p>
            <a:pPr>
              <a:buNone/>
            </a:pPr>
            <a:r>
              <a:rPr lang="sq-AL" dirty="0"/>
              <a:t>anë është më i trashë. Janë</a:t>
            </a:r>
          </a:p>
          <a:p>
            <a:pPr>
              <a:buNone/>
            </a:pPr>
            <a:r>
              <a:rPr lang="sq-AL" dirty="0"/>
              <a:t>mjaftë të qëndrueshme në</a:t>
            </a:r>
          </a:p>
          <a:p>
            <a:pPr>
              <a:buNone/>
            </a:pPr>
            <a:r>
              <a:rPr lang="sq-AL" dirty="0"/>
              <a:t>thatësira ku mund të jetojnë</a:t>
            </a:r>
          </a:p>
          <a:p>
            <a:pPr>
              <a:buNone/>
            </a:pPr>
            <a:r>
              <a:rPr lang="sq-AL" dirty="0"/>
              <a:t>shumë kohë. Te njerëzit</a:t>
            </a:r>
          </a:p>
          <a:p>
            <a:pPr>
              <a:buNone/>
            </a:pPr>
            <a:r>
              <a:rPr lang="sq-AL" dirty="0"/>
              <a:t>bakterja e difterisë kryesisht</a:t>
            </a:r>
          </a:p>
          <a:p>
            <a:pPr>
              <a:buNone/>
            </a:pPr>
            <a:r>
              <a:rPr lang="sq-AL" dirty="0"/>
              <a:t>depërton në mukozën e fytit</a:t>
            </a:r>
          </a:p>
          <a:p>
            <a:pPr>
              <a:buNone/>
            </a:pPr>
            <a:r>
              <a:rPr lang="sq-AL" dirty="0"/>
              <a:t>dhe të hundës, më rrallë në</a:t>
            </a:r>
          </a:p>
          <a:p>
            <a:pPr>
              <a:buNone/>
            </a:pPr>
            <a:r>
              <a:rPr lang="sq-AL" dirty="0"/>
              <a:t>mukozën e syrit.</a:t>
            </a:r>
            <a:endParaRPr lang="de-DE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495800" cy="57912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9" name="Rectangle 8"/>
          <p:cNvSpPr/>
          <p:nvPr/>
        </p:nvSpPr>
        <p:spPr>
          <a:xfrm>
            <a:off x="4648200" y="3657600"/>
            <a:ext cx="533400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tangle 9"/>
          <p:cNvSpPr/>
          <p:nvPr/>
        </p:nvSpPr>
        <p:spPr>
          <a:xfrm>
            <a:off x="4648200" y="1066800"/>
            <a:ext cx="11430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51" name="Picture 3" descr="C:\Users\12\Desktop\multicolored-plastic-rod-shaped-bacillus-bacteria-vector-23958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066800"/>
            <a:ext cx="44958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sq-AL" dirty="0"/>
              <a:t>Bacili i difterisë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14400"/>
            <a:ext cx="4648200" cy="5943600"/>
          </a:xfrm>
        </p:spPr>
        <p:txBody>
          <a:bodyPr/>
          <a:lstStyle/>
          <a:p>
            <a:pPr>
              <a:buNone/>
            </a:pPr>
            <a:r>
              <a:rPr lang="sq-AL" dirty="0"/>
              <a:t>Nga toksina helmohet sistemi</a:t>
            </a:r>
          </a:p>
          <a:p>
            <a:pPr>
              <a:buNone/>
            </a:pPr>
            <a:r>
              <a:rPr lang="sq-AL" dirty="0"/>
              <a:t>nervor dhe mund të paraqitet</a:t>
            </a:r>
          </a:p>
          <a:p>
            <a:pPr>
              <a:buNone/>
            </a:pPr>
            <a:r>
              <a:rPr lang="sq-AL" dirty="0"/>
              <a:t>paraliza e këmbëve e të</a:t>
            </a:r>
          </a:p>
          <a:p>
            <a:pPr>
              <a:buNone/>
            </a:pPr>
            <a:r>
              <a:rPr lang="sq-AL" dirty="0"/>
              <a:t>duarve, në zemër shkakton</a:t>
            </a:r>
          </a:p>
          <a:p>
            <a:pPr>
              <a:buNone/>
            </a:pPr>
            <a:r>
              <a:rPr lang="sq-AL" dirty="0"/>
              <a:t>miokardin etj.</a:t>
            </a:r>
          </a:p>
        </p:txBody>
      </p:sp>
      <p:pic>
        <p:nvPicPr>
          <p:cNvPr id="4098" name="Picture 2" descr="C:\Users\12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45649" y="944880"/>
            <a:ext cx="3312626" cy="3073400"/>
          </a:xfrm>
          <a:prstGeom prst="rect">
            <a:avLst/>
          </a:prstGeom>
          <a:noFill/>
        </p:spPr>
      </p:pic>
      <p:pic>
        <p:nvPicPr>
          <p:cNvPr id="4099" name="Picture 3" descr="C:\Users\12\Desktop\1102_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1" y="4191000"/>
            <a:ext cx="4419600" cy="2366962"/>
          </a:xfrm>
          <a:prstGeom prst="rect">
            <a:avLst/>
          </a:prstGeom>
          <a:noFill/>
        </p:spPr>
      </p:pic>
      <p:pic>
        <p:nvPicPr>
          <p:cNvPr id="4100" name="Picture 4" descr="C:\Users\12\Desktop\diphtheria-epidemic-in-yemen-sanaa-shutterstock-editorial-9938085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962400"/>
            <a:ext cx="3880626" cy="2743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sq-AL" dirty="0"/>
              <a:t>Bacili i difterisë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90600"/>
            <a:ext cx="4495800" cy="5867400"/>
          </a:xfrm>
        </p:spPr>
        <p:txBody>
          <a:bodyPr/>
          <a:lstStyle/>
          <a:p>
            <a:pPr>
              <a:buNone/>
            </a:pPr>
            <a:r>
              <a:rPr lang="sq-AL" b="1" dirty="0"/>
              <a:t>Burim i infeksionit:</a:t>
            </a:r>
          </a:p>
          <a:p>
            <a:r>
              <a:rPr lang="sq-AL" i="1" dirty="0"/>
              <a:t>kontakti me personin e</a:t>
            </a:r>
          </a:p>
          <a:p>
            <a:pPr>
              <a:buNone/>
            </a:pPr>
            <a:r>
              <a:rPr lang="sq-AL" i="1" dirty="0"/>
              <a:t>sëmurë – me anë të spërklave</a:t>
            </a:r>
          </a:p>
          <a:p>
            <a:r>
              <a:rPr lang="sq-AL" i="1" dirty="0"/>
              <a:t>nëpërmjet objekteve</a:t>
            </a:r>
          </a:p>
          <a:p>
            <a:r>
              <a:rPr lang="sq-AL" i="1" dirty="0"/>
              <a:t>nëpërmjet ushqimit</a:t>
            </a:r>
            <a:endParaRPr lang="de-DE" i="1" dirty="0"/>
          </a:p>
          <a:p>
            <a:pPr>
              <a:buNone/>
            </a:pP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990600"/>
            <a:ext cx="3886200" cy="5867400"/>
          </a:xfrm>
        </p:spPr>
        <p:txBody>
          <a:bodyPr/>
          <a:lstStyle/>
          <a:p>
            <a:pPr>
              <a:buNone/>
            </a:pPr>
            <a:r>
              <a:rPr lang="sq-AL" b="1" dirty="0"/>
              <a:t>Masat mbrojtëse:</a:t>
            </a:r>
          </a:p>
          <a:p>
            <a:r>
              <a:rPr lang="sq-AL" dirty="0"/>
              <a:t>masat higjienike</a:t>
            </a:r>
          </a:p>
          <a:p>
            <a:r>
              <a:rPr lang="sq-AL" dirty="0"/>
              <a:t>izolimi i të sëmurit</a:t>
            </a:r>
          </a:p>
          <a:p>
            <a:r>
              <a:rPr lang="sq-AL" dirty="0"/>
              <a:t>vaksinimi me </a:t>
            </a:r>
            <a:r>
              <a:rPr lang="sq-AL" b="1" dirty="0"/>
              <a:t>DTP</a:t>
            </a:r>
          </a:p>
          <a:p>
            <a:pPr>
              <a:buNone/>
            </a:pPr>
            <a:endParaRPr lang="de-DE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sq-AL" dirty="0"/>
              <a:t>Bacili i tuberkolozit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90600"/>
            <a:ext cx="4800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q-AL" sz="2400" i="1" dirty="0"/>
              <a:t>Dallohen tre tipa bacilesh të</a:t>
            </a:r>
          </a:p>
          <a:p>
            <a:pPr>
              <a:buNone/>
            </a:pPr>
            <a:r>
              <a:rPr lang="sq-AL" sz="2400" i="1" dirty="0"/>
              <a:t>tuberkolozit:</a:t>
            </a:r>
          </a:p>
          <a:p>
            <a:pPr marL="514350" indent="-514350">
              <a:buFont typeface="+mj-lt"/>
              <a:buAutoNum type="arabicPeriod"/>
            </a:pPr>
            <a:r>
              <a:rPr lang="sq-AL" sz="2400" b="1" dirty="0"/>
              <a:t>Tipi njerëzor (typus humanus)</a:t>
            </a:r>
          </a:p>
          <a:p>
            <a:pPr marL="514350" indent="-514350">
              <a:buFont typeface="+mj-lt"/>
              <a:buAutoNum type="arabicPeriod"/>
            </a:pPr>
            <a:r>
              <a:rPr lang="sq-AL" sz="2400" b="1" dirty="0"/>
              <a:t>Tipi i kafshëve (typus bovinus)</a:t>
            </a:r>
          </a:p>
          <a:p>
            <a:pPr marL="514350" indent="-514350">
              <a:buFont typeface="+mj-lt"/>
              <a:buAutoNum type="arabicPeriod"/>
            </a:pPr>
            <a:r>
              <a:rPr lang="sq-AL" sz="2400" b="1" dirty="0"/>
              <a:t>Tipi i zogjëve (typus avium)</a:t>
            </a:r>
          </a:p>
          <a:p>
            <a:pPr marL="514350" indent="-514350">
              <a:buNone/>
            </a:pPr>
            <a:r>
              <a:rPr lang="sq-AL" sz="2400" dirty="0"/>
              <a:t>Te njerëzit infektimi bëhet</a:t>
            </a:r>
          </a:p>
          <a:p>
            <a:pPr marL="514350" indent="-514350">
              <a:buNone/>
            </a:pPr>
            <a:r>
              <a:rPr lang="sq-AL" sz="2400" dirty="0"/>
              <a:t>nëpër rrugët e frymëmarrjes të</a:t>
            </a:r>
          </a:p>
          <a:p>
            <a:pPr marL="514350" indent="-514350">
              <a:buNone/>
            </a:pPr>
            <a:r>
              <a:rPr lang="sq-AL" sz="2400" dirty="0"/>
              <a:t>aparatit tretës dhe nëpërmjet</a:t>
            </a:r>
          </a:p>
          <a:p>
            <a:pPr marL="514350" indent="-514350">
              <a:buNone/>
            </a:pPr>
            <a:r>
              <a:rPr lang="sq-AL" sz="2400" dirty="0"/>
              <a:t>lëkurës. Më shpesh ato vendosen në</a:t>
            </a:r>
          </a:p>
          <a:p>
            <a:pPr marL="514350" indent="-514350">
              <a:buNone/>
            </a:pPr>
            <a:r>
              <a:rPr lang="sq-AL" sz="2400" dirty="0"/>
              <a:t>mushkëri, në cipat e trurit duke</a:t>
            </a:r>
          </a:p>
          <a:p>
            <a:pPr marL="514350" indent="-514350">
              <a:buNone/>
            </a:pPr>
            <a:r>
              <a:rPr lang="sq-AL" sz="2400" dirty="0"/>
              <a:t>shkaktuar meningjitis.</a:t>
            </a:r>
          </a:p>
        </p:txBody>
      </p:sp>
      <p:pic>
        <p:nvPicPr>
          <p:cNvPr id="3074" name="Picture 2" descr="C:\Users\12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2209800"/>
            <a:ext cx="42672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sq-AL" dirty="0"/>
              <a:t>Bacili i tuberkolozit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90600"/>
            <a:ext cx="4724400" cy="5867400"/>
          </a:xfrm>
        </p:spPr>
        <p:txBody>
          <a:bodyPr/>
          <a:lstStyle/>
          <a:p>
            <a:pPr>
              <a:buNone/>
            </a:pPr>
            <a:r>
              <a:rPr lang="sq-AL" b="1" dirty="0"/>
              <a:t>Burim i infeksionit:</a:t>
            </a:r>
          </a:p>
          <a:p>
            <a:r>
              <a:rPr lang="sq-AL" i="1" dirty="0"/>
              <a:t>kontakti me personin e</a:t>
            </a:r>
          </a:p>
          <a:p>
            <a:pPr>
              <a:buNone/>
            </a:pPr>
            <a:r>
              <a:rPr lang="sq-AL" i="1" dirty="0"/>
              <a:t>sëmurë (me spërkla)</a:t>
            </a:r>
          </a:p>
          <a:p>
            <a:r>
              <a:rPr lang="sq-AL" i="1" dirty="0"/>
              <a:t>nga pluhuri</a:t>
            </a:r>
            <a:endParaRPr lang="de-DE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990600"/>
            <a:ext cx="4267200" cy="5867400"/>
          </a:xfrm>
        </p:spPr>
        <p:txBody>
          <a:bodyPr/>
          <a:lstStyle/>
          <a:p>
            <a:pPr>
              <a:buNone/>
            </a:pPr>
            <a:r>
              <a:rPr lang="sq-AL" b="1" dirty="0"/>
              <a:t>Masat mbrojtëse:</a:t>
            </a:r>
          </a:p>
          <a:p>
            <a:r>
              <a:rPr lang="sq-AL" i="1" dirty="0"/>
              <a:t>masat higjienike</a:t>
            </a:r>
          </a:p>
          <a:p>
            <a:r>
              <a:rPr lang="sq-AL" i="1" dirty="0"/>
              <a:t>izolimi i të sëmurit</a:t>
            </a:r>
          </a:p>
          <a:p>
            <a:r>
              <a:rPr lang="sq-AL" i="1" dirty="0"/>
              <a:t>vaksinimi me </a:t>
            </a:r>
            <a:r>
              <a:rPr lang="sq-AL" b="1" i="1" dirty="0"/>
              <a:t>BCG</a:t>
            </a:r>
          </a:p>
          <a:p>
            <a:r>
              <a:rPr lang="sq-AL" i="1" dirty="0"/>
              <a:t>mjekimi me antibiotik –</a:t>
            </a:r>
          </a:p>
          <a:p>
            <a:pPr>
              <a:buNone/>
            </a:pPr>
            <a:r>
              <a:rPr lang="sq-AL" i="1" dirty="0"/>
              <a:t>streptomicinë dhe</a:t>
            </a:r>
          </a:p>
          <a:p>
            <a:pPr>
              <a:buNone/>
            </a:pPr>
            <a:r>
              <a:rPr lang="sq-AL" i="1" dirty="0"/>
              <a:t>kimioterapi</a:t>
            </a:r>
          </a:p>
          <a:p>
            <a:pPr>
              <a:buNone/>
            </a:pPr>
            <a:endParaRPr lang="de-DE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283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    Shkolla e mesme profesionale Drejtimi: Ushqimor-kuzhinieri Lënda: Mikrobiologji Klasa: XII  Njësia mësimore: Bakterjet shkopthore – Bacilet Mësimdhënësi: Mejreme Qela</vt:lpstr>
      <vt:lpstr>Bakterjet shkopthore - Bacilet</vt:lpstr>
      <vt:lpstr>Bacilet grampozitive</vt:lpstr>
      <vt:lpstr>Bacili i difterisë</vt:lpstr>
      <vt:lpstr>Bacili i difterisë</vt:lpstr>
      <vt:lpstr>Bacili i tuberkolozit</vt:lpstr>
      <vt:lpstr>Bacili i tuberkolozit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Qendra Burimore “Nënë Tereza”  Lënda: Biologji Njësia mësimore: Bakterjet shkopthore - Bacilet</dc:title>
  <dc:creator>12</dc:creator>
  <cp:lastModifiedBy>ahmet mahmutaj</cp:lastModifiedBy>
  <cp:revision>16</cp:revision>
  <dcterms:created xsi:type="dcterms:W3CDTF">2006-08-16T00:00:00Z</dcterms:created>
  <dcterms:modified xsi:type="dcterms:W3CDTF">2020-05-06T10:50:21Z</dcterms:modified>
</cp:coreProperties>
</file>